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14" r:id="rId5"/>
  </p:sldMasterIdLst>
  <p:notesMasterIdLst>
    <p:notesMasterId r:id="rId22"/>
  </p:notesMasterIdLst>
  <p:handoutMasterIdLst>
    <p:handoutMasterId r:id="rId23"/>
  </p:handoutMasterIdLst>
  <p:sldIdLst>
    <p:sldId id="319" r:id="rId6"/>
    <p:sldId id="318" r:id="rId7"/>
    <p:sldId id="317" r:id="rId8"/>
    <p:sldId id="323" r:id="rId9"/>
    <p:sldId id="325" r:id="rId10"/>
    <p:sldId id="309" r:id="rId11"/>
    <p:sldId id="320" r:id="rId12"/>
    <p:sldId id="321" r:id="rId13"/>
    <p:sldId id="322" r:id="rId14"/>
    <p:sldId id="312" r:id="rId15"/>
    <p:sldId id="310" r:id="rId16"/>
    <p:sldId id="313" r:id="rId17"/>
    <p:sldId id="306" r:id="rId18"/>
    <p:sldId id="284" r:id="rId19"/>
    <p:sldId id="324" r:id="rId20"/>
    <p:sldId id="314" r:id="rId2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572" userDrawn="1">
          <p15:clr>
            <a:srgbClr val="A4A3A4"/>
          </p15:clr>
        </p15:guide>
        <p15:guide id="2" orient="horz" pos="3012" userDrawn="1">
          <p15:clr>
            <a:srgbClr val="A4A3A4"/>
          </p15:clr>
        </p15:guide>
        <p15:guide id="3" orient="horz" pos="422">
          <p15:clr>
            <a:srgbClr val="A4A3A4"/>
          </p15:clr>
        </p15:guide>
        <p15:guide id="4" orient="horz" pos="824">
          <p15:clr>
            <a:srgbClr val="A4A3A4"/>
          </p15:clr>
        </p15:guide>
        <p15:guide id="6" orient="horz" pos="1643">
          <p15:clr>
            <a:srgbClr val="A4A3A4"/>
          </p15:clr>
        </p15:guide>
        <p15:guide id="7" pos="5616" userDrawn="1">
          <p15:clr>
            <a:srgbClr val="A4A3A4"/>
          </p15:clr>
        </p15:guide>
        <p15:guide id="8" pos="287">
          <p15:clr>
            <a:srgbClr val="A4A3A4"/>
          </p15:clr>
        </p15:guide>
        <p15:guide id="9" pos="2880"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ndi Brewer-Griffin" initials="SBG"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64E"/>
    <a:srgbClr val="118DD3"/>
    <a:srgbClr val="193283"/>
    <a:srgbClr val="02001A"/>
    <a:srgbClr val="1287CD"/>
    <a:srgbClr val="0D1043"/>
    <a:srgbClr val="03011A"/>
    <a:srgbClr val="0071C5"/>
    <a:srgbClr val="F83308"/>
    <a:srgbClr val="FD9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12" autoAdjust="0"/>
    <p:restoredTop sz="92621" autoAdjust="0"/>
  </p:normalViewPr>
  <p:slideViewPr>
    <p:cSldViewPr snapToGrid="0">
      <p:cViewPr>
        <p:scale>
          <a:sx n="85" d="100"/>
          <a:sy n="85" d="100"/>
        </p:scale>
        <p:origin x="-76" y="-2320"/>
      </p:cViewPr>
      <p:guideLst>
        <p:guide orient="horz" pos="1572"/>
        <p:guide orient="horz" pos="3012"/>
        <p:guide orient="horz" pos="422"/>
        <p:guide orient="horz" pos="824"/>
        <p:guide orient="horz" pos="1643"/>
        <p:guide pos="5616"/>
        <p:guide pos="28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0"/>
    </p:cViewPr>
  </p:sorterViewPr>
  <p:notesViewPr>
    <p:cSldViewPr snapToGrid="0" showGuides="1">
      <p:cViewPr varScale="1">
        <p:scale>
          <a:sx n="74" d="100"/>
          <a:sy n="74" d="100"/>
        </p:scale>
        <p:origin x="-74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1.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Fab</c:v>
                </c:pt>
              </c:strCache>
            </c:strRef>
          </c:tx>
          <c:spPr>
            <a:solidFill>
              <a:schemeClr val="accent1"/>
            </a:solidFill>
            <a:ln>
              <a:noFill/>
            </a:ln>
            <a:effectLst/>
            <a:sp3d/>
          </c:spPr>
          <c:invertIfNegative val="0"/>
          <c:cat>
            <c:strRef>
              <c:f>Sheet1!$A$2:$A$6</c:f>
              <c:strCache>
                <c:ptCount val="5"/>
                <c:pt idx="0">
                  <c:v>2014</c:v>
                </c:pt>
                <c:pt idx="1">
                  <c:v>2015</c:v>
                </c:pt>
                <c:pt idx="2">
                  <c:v>2016</c:v>
                </c:pt>
                <c:pt idx="3">
                  <c:v>2017</c:v>
                </c:pt>
                <c:pt idx="4">
                  <c:v>2018 H1</c:v>
                </c:pt>
              </c:strCache>
            </c:strRef>
          </c:cat>
          <c:val>
            <c:numRef>
              <c:f>Sheet1!$B$2:$B$6</c:f>
              <c:numCache>
                <c:formatCode>General</c:formatCode>
                <c:ptCount val="5"/>
                <c:pt idx="0">
                  <c:v>98001</c:v>
                </c:pt>
                <c:pt idx="1">
                  <c:v>68586</c:v>
                </c:pt>
                <c:pt idx="2">
                  <c:v>62324</c:v>
                </c:pt>
                <c:pt idx="3">
                  <c:v>89549</c:v>
                </c:pt>
                <c:pt idx="4">
                  <c:v>53120</c:v>
                </c:pt>
              </c:numCache>
            </c:numRef>
          </c:val>
          <c:extLst xmlns:c16r2="http://schemas.microsoft.com/office/drawing/2015/06/chart">
            <c:ext xmlns:c16="http://schemas.microsoft.com/office/drawing/2014/chart" uri="{C3380CC4-5D6E-409C-BE32-E72D297353CC}">
              <c16:uniqueId val="{00000000-1F2F-384D-8936-07C65492F591}"/>
            </c:ext>
          </c:extLst>
        </c:ser>
        <c:ser>
          <c:idx val="1"/>
          <c:order val="1"/>
          <c:tx>
            <c:strRef>
              <c:f>Sheet1!$C$1</c:f>
              <c:strCache>
                <c:ptCount val="1"/>
                <c:pt idx="0">
                  <c:v>ATM</c:v>
                </c:pt>
              </c:strCache>
            </c:strRef>
          </c:tx>
          <c:spPr>
            <a:solidFill>
              <a:schemeClr val="accent2"/>
            </a:solidFill>
            <a:ln>
              <a:noFill/>
            </a:ln>
            <a:effectLst/>
            <a:sp3d/>
          </c:spPr>
          <c:invertIfNegative val="0"/>
          <c:cat>
            <c:strRef>
              <c:f>Sheet1!$A$2:$A$6</c:f>
              <c:strCache>
                <c:ptCount val="5"/>
                <c:pt idx="0">
                  <c:v>2014</c:v>
                </c:pt>
                <c:pt idx="1">
                  <c:v>2015</c:v>
                </c:pt>
                <c:pt idx="2">
                  <c:v>2016</c:v>
                </c:pt>
                <c:pt idx="3">
                  <c:v>2017</c:v>
                </c:pt>
                <c:pt idx="4">
                  <c:v>2018 H1</c:v>
                </c:pt>
              </c:strCache>
            </c:strRef>
          </c:cat>
          <c:val>
            <c:numRef>
              <c:f>Sheet1!$C$2:$C$6</c:f>
              <c:numCache>
                <c:formatCode>General</c:formatCode>
                <c:ptCount val="5"/>
                <c:pt idx="0">
                  <c:v>3859</c:v>
                </c:pt>
                <c:pt idx="1">
                  <c:v>3225</c:v>
                </c:pt>
                <c:pt idx="2">
                  <c:v>3760</c:v>
                </c:pt>
                <c:pt idx="3">
                  <c:v>4666</c:v>
                </c:pt>
                <c:pt idx="4">
                  <c:v>4407</c:v>
                </c:pt>
              </c:numCache>
            </c:numRef>
          </c:val>
          <c:extLst xmlns:c16r2="http://schemas.microsoft.com/office/drawing/2015/06/chart">
            <c:ext xmlns:c16="http://schemas.microsoft.com/office/drawing/2014/chart" uri="{C3380CC4-5D6E-409C-BE32-E72D297353CC}">
              <c16:uniqueId val="{00000001-1F2F-384D-8936-07C65492F591}"/>
            </c:ext>
          </c:extLst>
        </c:ser>
        <c:ser>
          <c:idx val="2"/>
          <c:order val="2"/>
          <c:tx>
            <c:strRef>
              <c:f>Sheet1!$D$1</c:f>
              <c:strCache>
                <c:ptCount val="1"/>
                <c:pt idx="0">
                  <c:v>Office</c:v>
                </c:pt>
              </c:strCache>
            </c:strRef>
          </c:tx>
          <c:spPr>
            <a:solidFill>
              <a:schemeClr val="accent3"/>
            </a:solidFill>
            <a:ln>
              <a:noFill/>
            </a:ln>
            <a:effectLst/>
            <a:sp3d/>
          </c:spPr>
          <c:invertIfNegative val="0"/>
          <c:cat>
            <c:strRef>
              <c:f>Sheet1!$A$2:$A$6</c:f>
              <c:strCache>
                <c:ptCount val="5"/>
                <c:pt idx="0">
                  <c:v>2014</c:v>
                </c:pt>
                <c:pt idx="1">
                  <c:v>2015</c:v>
                </c:pt>
                <c:pt idx="2">
                  <c:v>2016</c:v>
                </c:pt>
                <c:pt idx="3">
                  <c:v>2017</c:v>
                </c:pt>
                <c:pt idx="4">
                  <c:v>2018 H1</c:v>
                </c:pt>
              </c:strCache>
            </c:strRef>
          </c:cat>
          <c:val>
            <c:numRef>
              <c:f>Sheet1!$D$2:$D$6</c:f>
              <c:numCache>
                <c:formatCode>General</c:formatCode>
                <c:ptCount val="5"/>
                <c:pt idx="0">
                  <c:v>11667</c:v>
                </c:pt>
                <c:pt idx="1">
                  <c:v>10311</c:v>
                </c:pt>
                <c:pt idx="2">
                  <c:v>16024</c:v>
                </c:pt>
                <c:pt idx="3">
                  <c:v>13944</c:v>
                </c:pt>
                <c:pt idx="4">
                  <c:v>5491</c:v>
                </c:pt>
              </c:numCache>
            </c:numRef>
          </c:val>
          <c:extLst xmlns:c16r2="http://schemas.microsoft.com/office/drawing/2015/06/chart">
            <c:ext xmlns:c16="http://schemas.microsoft.com/office/drawing/2014/chart" uri="{C3380CC4-5D6E-409C-BE32-E72D297353CC}">
              <c16:uniqueId val="{00000002-1F2F-384D-8936-07C65492F591}"/>
            </c:ext>
          </c:extLst>
        </c:ser>
        <c:dLbls>
          <c:showLegendKey val="0"/>
          <c:showVal val="0"/>
          <c:showCatName val="0"/>
          <c:showSerName val="0"/>
          <c:showPercent val="0"/>
          <c:showBubbleSize val="0"/>
        </c:dLbls>
        <c:gapWidth val="150"/>
        <c:shape val="box"/>
        <c:axId val="184373248"/>
        <c:axId val="184374784"/>
        <c:axId val="0"/>
      </c:bar3DChart>
      <c:catAx>
        <c:axId val="1843732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84374784"/>
        <c:crosses val="autoZero"/>
        <c:auto val="1"/>
        <c:lblAlgn val="ctr"/>
        <c:lblOffset val="100"/>
        <c:noMultiLvlLbl val="0"/>
      </c:catAx>
      <c:valAx>
        <c:axId val="18437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84373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Intel Clear Pro" panose="020B0804020202060201" pitchFamily="34" charset="77"/>
                <a:ea typeface="Intel Clear Pro" panose="020B0804020202060201" pitchFamily="34" charset="77"/>
                <a:cs typeface="Intel Clear Pro" panose="020B0804020202060201" pitchFamily="34" charset="77"/>
              </a:defRPr>
            </a:pPr>
            <a:r>
              <a:rPr lang="en-US" sz="3200">
                <a:solidFill>
                  <a:schemeClr val="bg1"/>
                </a:solidFill>
                <a:latin typeface="Intel Clear Pro" panose="020B0804020202060201" pitchFamily="34" charset="77"/>
                <a:ea typeface="Intel Clear Pro" panose="020B0804020202060201" pitchFamily="34" charset="77"/>
                <a:cs typeface="Intel Clear Pro" panose="020B0804020202060201" pitchFamily="34" charset="77"/>
              </a:rPr>
              <a:t>2018 YTD Non </a:t>
            </a:r>
            <a:r>
              <a:rPr lang="en-US" sz="3200" err="1">
                <a:solidFill>
                  <a:schemeClr val="bg1"/>
                </a:solidFill>
                <a:latin typeface="Intel Clear Pro" panose="020B0804020202060201" pitchFamily="34" charset="77"/>
                <a:ea typeface="Intel Clear Pro" panose="020B0804020202060201" pitchFamily="34" charset="77"/>
                <a:cs typeface="Intel Clear Pro" panose="020B0804020202060201" pitchFamily="34" charset="77"/>
              </a:rPr>
              <a:t>Haz</a:t>
            </a:r>
            <a:r>
              <a:rPr lang="en-US" sz="3200">
                <a:solidFill>
                  <a:schemeClr val="bg1"/>
                </a:solidFill>
                <a:latin typeface="Intel Clear Pro" panose="020B0804020202060201" pitchFamily="34" charset="77"/>
                <a:ea typeface="Intel Clear Pro" panose="020B0804020202060201" pitchFamily="34" charset="77"/>
                <a:cs typeface="Intel Clear Pro" panose="020B0804020202060201" pitchFamily="34" charset="77"/>
              </a:rPr>
              <a:t> Solid Waste Recycling Percentage</a:t>
            </a:r>
          </a:p>
        </c:rich>
      </c:tx>
      <c:layout/>
      <c:overlay val="0"/>
      <c:spPr>
        <a:noFill/>
        <a:ln>
          <a:noFill/>
        </a:ln>
        <a:effectLst/>
      </c:spPr>
    </c:title>
    <c:autoTitleDeleted val="0"/>
    <c:plotArea>
      <c:layout/>
      <c:barChart>
        <c:barDir val="col"/>
        <c:grouping val="clustered"/>
        <c:varyColors val="0"/>
        <c:ser>
          <c:idx val="0"/>
          <c:order val="0"/>
          <c:tx>
            <c:strRef>
              <c:f>Graphs!$B$222</c:f>
              <c:strCache>
                <c:ptCount val="1"/>
                <c:pt idx="0">
                  <c:v>YTD Recycling %</c:v>
                </c:pt>
              </c:strCache>
            </c:strRef>
          </c:tx>
          <c:spPr>
            <a:solidFill>
              <a:srgbClr val="00B050"/>
            </a:solidFill>
            <a:ln>
              <a:noFill/>
            </a:ln>
            <a:effectLst/>
          </c:spPr>
          <c:invertIfNegative val="0"/>
          <c:dPt>
            <c:idx val="17"/>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1-64D3-FB43-902E-AE009957ECA5}"/>
              </c:ext>
            </c:extLst>
          </c:dPt>
          <c:dPt>
            <c:idx val="18"/>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3-64D3-FB43-902E-AE009957ECA5}"/>
              </c:ext>
            </c:extLst>
          </c:dPt>
          <c:dPt>
            <c:idx val="19"/>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5-64D3-FB43-902E-AE009957ECA5}"/>
              </c:ext>
            </c:extLst>
          </c:dPt>
          <c:dPt>
            <c:idx val="20"/>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7-64D3-FB43-902E-AE009957ECA5}"/>
              </c:ext>
            </c:extLst>
          </c:dPt>
          <c:dPt>
            <c:idx val="21"/>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9-64D3-FB43-902E-AE009957ECA5}"/>
              </c:ext>
            </c:extLst>
          </c:dPt>
          <c:dPt>
            <c:idx val="2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64D3-FB43-902E-AE009957ECA5}"/>
              </c:ext>
            </c:extLst>
          </c:dPt>
          <c:dPt>
            <c:idx val="23"/>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D-64D3-FB43-902E-AE009957ECA5}"/>
              </c:ext>
            </c:extLst>
          </c:dPt>
          <c:dPt>
            <c:idx val="24"/>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F-64D3-FB43-902E-AE009957ECA5}"/>
              </c:ext>
            </c:extLst>
          </c:dPt>
          <c:dPt>
            <c:idx val="25"/>
            <c:invertIfNegative val="0"/>
            <c:bubble3D val="0"/>
            <c:spPr>
              <a:solidFill>
                <a:srgbClr val="FFFF66"/>
              </a:solidFill>
              <a:ln>
                <a:noFill/>
              </a:ln>
              <a:effectLst/>
            </c:spPr>
            <c:extLst xmlns:c16r2="http://schemas.microsoft.com/office/drawing/2015/06/chart">
              <c:ext xmlns:c16="http://schemas.microsoft.com/office/drawing/2014/chart" uri="{C3380CC4-5D6E-409C-BE32-E72D297353CC}">
                <c16:uniqueId val="{00000011-64D3-FB43-902E-AE009957ECA5}"/>
              </c:ext>
            </c:extLst>
          </c:dPt>
          <c:dPt>
            <c:idx val="26"/>
            <c:invertIfNegative val="0"/>
            <c:bubble3D val="0"/>
            <c:spPr>
              <a:solidFill>
                <a:srgbClr val="FFFF66"/>
              </a:solidFill>
              <a:ln>
                <a:noFill/>
              </a:ln>
              <a:effectLst/>
            </c:spPr>
            <c:extLst xmlns:c16r2="http://schemas.microsoft.com/office/drawing/2015/06/chart">
              <c:ext xmlns:c16="http://schemas.microsoft.com/office/drawing/2014/chart" uri="{C3380CC4-5D6E-409C-BE32-E72D297353CC}">
                <c16:uniqueId val="{00000013-64D3-FB43-902E-AE009957ECA5}"/>
              </c:ext>
            </c:extLst>
          </c:dPt>
          <c:dPt>
            <c:idx val="27"/>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5-64D3-FB43-902E-AE009957ECA5}"/>
              </c:ext>
            </c:extLst>
          </c:dPt>
          <c:dPt>
            <c:idx val="28"/>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7-64D3-FB43-902E-AE009957ECA5}"/>
              </c:ext>
            </c:extLst>
          </c:dPt>
          <c:dPt>
            <c:idx val="29"/>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9-64D3-FB43-902E-AE009957ECA5}"/>
              </c:ext>
            </c:extLst>
          </c:dPt>
          <c:dPt>
            <c:idx val="30"/>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1B-64D3-FB43-902E-AE009957ECA5}"/>
              </c:ext>
            </c:extLst>
          </c:dPt>
          <c:dPt>
            <c:idx val="3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1D-64D3-FB43-902E-AE009957ECA5}"/>
              </c:ext>
            </c:extLst>
          </c:dPt>
          <c:dPt>
            <c:idx val="3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1F-64D3-FB43-902E-AE009957ECA5}"/>
              </c:ext>
            </c:extLst>
          </c:dPt>
          <c:dPt>
            <c:idx val="33"/>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21-64D3-FB43-902E-AE009957ECA5}"/>
              </c:ext>
            </c:extLst>
          </c:dPt>
          <c:dPt>
            <c:idx val="34"/>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23-64D3-FB43-902E-AE009957ECA5}"/>
              </c:ext>
            </c:extLst>
          </c:dPt>
          <c:cat>
            <c:strRef>
              <c:f>Graphs!$A$223:$A$261</c:f>
              <c:strCache>
                <c:ptCount val="39"/>
                <c:pt idx="0">
                  <c:v>Amsterdam</c:v>
                </c:pt>
                <c:pt idx="1">
                  <c:v>Bangalore (BGA)</c:v>
                </c:pt>
                <c:pt idx="2">
                  <c:v>Bangalore (ECO)</c:v>
                </c:pt>
                <c:pt idx="3">
                  <c:v>Bangalore (EMB)</c:v>
                </c:pt>
                <c:pt idx="4">
                  <c:v>Bangalore (SRR)</c:v>
                </c:pt>
                <c:pt idx="5">
                  <c:v>Zizhu, Shanghai, China</c:v>
                </c:pt>
                <c:pt idx="6">
                  <c:v>Swindon, United Kingdom</c:v>
                </c:pt>
                <c:pt idx="7">
                  <c:v>Ireland</c:v>
                </c:pt>
                <c:pt idx="8">
                  <c:v>Hudson</c:v>
                </c:pt>
                <c:pt idx="9">
                  <c:v>Dalian</c:v>
                </c:pt>
                <c:pt idx="10">
                  <c:v>Vietnam</c:v>
                </c:pt>
                <c:pt idx="11">
                  <c:v>Penang</c:v>
                </c:pt>
                <c:pt idx="12">
                  <c:v>Kulim</c:v>
                </c:pt>
                <c:pt idx="13">
                  <c:v>Petah-Tikva (PTK), Israel</c:v>
                </c:pt>
                <c:pt idx="14">
                  <c:v>PSG Altera Penang</c:v>
                </c:pt>
                <c:pt idx="15">
                  <c:v>Chengdu</c:v>
                </c:pt>
                <c:pt idx="16">
                  <c:v>Quiryat Gat</c:v>
                </c:pt>
                <c:pt idx="17">
                  <c:v>Gdansk, Poland</c:v>
                </c:pt>
                <c:pt idx="18">
                  <c:v>Ocotillo</c:v>
                </c:pt>
                <c:pt idx="19">
                  <c:v>Costa Rica</c:v>
                </c:pt>
                <c:pt idx="20">
                  <c:v>Ronler</c:v>
                </c:pt>
                <c:pt idx="21">
                  <c:v>Folsom, California</c:v>
                </c:pt>
                <c:pt idx="22">
                  <c:v>Guadalajara, Mexico</c:v>
                </c:pt>
                <c:pt idx="23">
                  <c:v>Haifa</c:v>
                </c:pt>
                <c:pt idx="24">
                  <c:v>Jerusalem</c:v>
                </c:pt>
                <c:pt idx="25">
                  <c:v>Rio Rancho</c:v>
                </c:pt>
                <c:pt idx="26">
                  <c:v>Bowers</c:v>
                </c:pt>
                <c:pt idx="27">
                  <c:v>Mission, Santa Clara, California</c:v>
                </c:pt>
                <c:pt idx="28">
                  <c:v>Hawthorne Farms, Oregon</c:v>
                </c:pt>
                <c:pt idx="29">
                  <c:v>San Jose Innovation Center</c:v>
                </c:pt>
                <c:pt idx="30">
                  <c:v>Aloha</c:v>
                </c:pt>
                <c:pt idx="31">
                  <c:v>Jones Farms, Oregon</c:v>
                </c:pt>
                <c:pt idx="32">
                  <c:v>Austin, Texas</c:v>
                </c:pt>
                <c:pt idx="33">
                  <c:v>Chandler</c:v>
                </c:pt>
                <c:pt idx="34">
                  <c:v>San Diego Scripts</c:v>
                </c:pt>
                <c:pt idx="35">
                  <c:v>ATM</c:v>
                </c:pt>
                <c:pt idx="36">
                  <c:v>Fabs</c:v>
                </c:pt>
                <c:pt idx="37">
                  <c:v>Offices</c:v>
                </c:pt>
                <c:pt idx="38">
                  <c:v>Totals</c:v>
                </c:pt>
              </c:strCache>
            </c:strRef>
          </c:cat>
          <c:val>
            <c:numRef>
              <c:f>Graphs!$B$223:$B$261</c:f>
              <c:numCache>
                <c:formatCode>0%</c:formatCode>
                <c:ptCount val="39"/>
                <c:pt idx="0">
                  <c:v>1</c:v>
                </c:pt>
                <c:pt idx="1">
                  <c:v>1</c:v>
                </c:pt>
                <c:pt idx="2">
                  <c:v>1</c:v>
                </c:pt>
                <c:pt idx="3">
                  <c:v>1</c:v>
                </c:pt>
                <c:pt idx="4">
                  <c:v>1</c:v>
                </c:pt>
                <c:pt idx="5">
                  <c:v>1</c:v>
                </c:pt>
                <c:pt idx="6">
                  <c:v>1</c:v>
                </c:pt>
                <c:pt idx="7">
                  <c:v>0.999</c:v>
                </c:pt>
                <c:pt idx="8">
                  <c:v>0.999</c:v>
                </c:pt>
                <c:pt idx="9">
                  <c:v>0.96299999999999997</c:v>
                </c:pt>
                <c:pt idx="10">
                  <c:v>0.96099999999999997</c:v>
                </c:pt>
                <c:pt idx="11">
                  <c:v>0.95699999999999996</c:v>
                </c:pt>
                <c:pt idx="12">
                  <c:v>0.95199999999999996</c:v>
                </c:pt>
                <c:pt idx="13">
                  <c:v>0.95</c:v>
                </c:pt>
                <c:pt idx="14">
                  <c:v>0.94399999999999995</c:v>
                </c:pt>
                <c:pt idx="15">
                  <c:v>0.93600000000000005</c:v>
                </c:pt>
                <c:pt idx="16">
                  <c:v>0.91900000000000004</c:v>
                </c:pt>
                <c:pt idx="17">
                  <c:v>0.88</c:v>
                </c:pt>
                <c:pt idx="18">
                  <c:v>0.86399999999999999</c:v>
                </c:pt>
                <c:pt idx="19">
                  <c:v>0.86299999999999999</c:v>
                </c:pt>
                <c:pt idx="20">
                  <c:v>0.85099999999999998</c:v>
                </c:pt>
                <c:pt idx="21">
                  <c:v>0.83499999999999996</c:v>
                </c:pt>
                <c:pt idx="22">
                  <c:v>0.83499999999999996</c:v>
                </c:pt>
                <c:pt idx="23">
                  <c:v>0.83099999999999996</c:v>
                </c:pt>
                <c:pt idx="24">
                  <c:v>0.81100000000000005</c:v>
                </c:pt>
                <c:pt idx="25">
                  <c:v>0.77200000000000002</c:v>
                </c:pt>
                <c:pt idx="26">
                  <c:v>0.76300000000000001</c:v>
                </c:pt>
                <c:pt idx="27">
                  <c:v>0.68600000000000005</c:v>
                </c:pt>
                <c:pt idx="28">
                  <c:v>0.63800000000000001</c:v>
                </c:pt>
                <c:pt idx="29">
                  <c:v>0.63400000000000001</c:v>
                </c:pt>
                <c:pt idx="30">
                  <c:v>0.59399999999999997</c:v>
                </c:pt>
                <c:pt idx="31">
                  <c:v>0.58499999999999996</c:v>
                </c:pt>
                <c:pt idx="32">
                  <c:v>0.51900000000000002</c:v>
                </c:pt>
                <c:pt idx="33">
                  <c:v>0.46600000000000003</c:v>
                </c:pt>
                <c:pt idx="34">
                  <c:v>0.2</c:v>
                </c:pt>
                <c:pt idx="35">
                  <c:v>0.95399999999999996</c:v>
                </c:pt>
                <c:pt idx="36">
                  <c:v>0.90200000000000002</c:v>
                </c:pt>
                <c:pt idx="37">
                  <c:v>0.89300000000000002</c:v>
                </c:pt>
                <c:pt idx="38">
                  <c:v>0.90400000000000003</c:v>
                </c:pt>
              </c:numCache>
            </c:numRef>
          </c:val>
          <c:extLst xmlns:c16r2="http://schemas.microsoft.com/office/drawing/2015/06/chart">
            <c:ext xmlns:c16="http://schemas.microsoft.com/office/drawing/2014/chart" uri="{C3380CC4-5D6E-409C-BE32-E72D297353CC}">
              <c16:uniqueId val="{00000024-64D3-FB43-902E-AE009957ECA5}"/>
            </c:ext>
          </c:extLst>
        </c:ser>
        <c:dLbls>
          <c:showLegendKey val="0"/>
          <c:showVal val="0"/>
          <c:showCatName val="0"/>
          <c:showSerName val="0"/>
          <c:showPercent val="0"/>
          <c:showBubbleSize val="0"/>
        </c:dLbls>
        <c:gapWidth val="219"/>
        <c:overlap val="-27"/>
        <c:axId val="184683520"/>
        <c:axId val="184689408"/>
      </c:barChart>
      <c:catAx>
        <c:axId val="18468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4689408"/>
        <c:crosses val="autoZero"/>
        <c:auto val="1"/>
        <c:lblAlgn val="ctr"/>
        <c:lblOffset val="100"/>
        <c:noMultiLvlLbl val="0"/>
      </c:catAx>
      <c:valAx>
        <c:axId val="1846894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468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ACFD7B2-88A6-E34E-8EF8-CB0C7BA47ADD}" type="datetimeFigureOut">
              <a:rPr lang="en-US" smtClean="0"/>
              <a:pPr/>
              <a:t>10/19/2018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96CFA4E-18EB-6D49-8DE2-7A74038C2C1C}" type="slidenum">
              <a:rPr lang="en-US" smtClean="0"/>
              <a:pPr/>
              <a:t>‹#›</a:t>
            </a:fld>
            <a:endParaRPr lang="en-US"/>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7FC5FE-6F0D-D34A-8EE6-C95B4F5F4DC8}" type="datetimeFigureOut">
              <a:rPr lang="en-US" smtClean="0"/>
              <a:pPr/>
              <a:t>10/19/2018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1C8689-8455-3546-ADF9-3B7273760F66}" type="slidenum">
              <a:rPr lang="en-US" smtClean="0"/>
              <a:pPr/>
              <a:t>‹#›</a:t>
            </a:fld>
            <a:endParaRPr lang="en-US"/>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rPr>
              <a:t>We are committed to being a leader in environmental responsibility. We strive to continuously improve energy efficiency, reduce emissions, and conserve resources throughout our operations. We also focus on improving the energy-efficient performance of our products, and collaborate with others to develop innovative ways that technology can address long-term sustainability challenges.</a:t>
            </a:r>
          </a:p>
          <a:p>
            <a:endParaRPr lang="en-US">
              <a:latin typeface="Arial" panose="020B0604020202020204" pitchFamily="34" charset="0"/>
            </a:endParaRPr>
          </a:p>
          <a:p>
            <a:r>
              <a:rPr lang="en-US">
                <a:latin typeface="Arial" panose="020B0604020202020204" pitchFamily="34" charset="0"/>
              </a:rPr>
              <a:t>Product energy efficiency has become increasingly important in our industry, given the growing demand for more computing, the increasing cost of energy, and the corresponding impact on the environment. According to Gartner Research, about 2% of the world’s emissions come from the information and communications technology (ICT) industry. We are focused on reducing the environmental impact of our products and driving to new levels of energy efficient performance.</a:t>
            </a:r>
          </a:p>
          <a:p>
            <a:endParaRPr lang="en-US">
              <a:latin typeface="Arial" panose="020B0604020202020204" pitchFamily="34" charset="0"/>
            </a:endParaRPr>
          </a:p>
          <a:p>
            <a:pPr defTabSz="465887">
              <a:defRPr/>
            </a:pPr>
            <a:r>
              <a:rPr lang="en-US">
                <a:latin typeface="Arial" panose="020B0604020202020204" pitchFamily="34" charset="0"/>
              </a:rPr>
              <a:t>Over the past decade, we have reduced key environmental impacts such as greenhouse gas emissions while increasing our manufacturing output. We have been recognized for our sizable renewable power purchases and on-site solar installations, as well as for our leadership in green building practices. In 2012, we made progress toward achieving our new 2020 environmental goals, but continued to face challenges in reducing water use and chemical waste due to the increasing complexity of our manufacturing processes.</a:t>
            </a:r>
          </a:p>
          <a:p>
            <a:endParaRPr lang="en-US"/>
          </a:p>
          <a:p>
            <a:pPr marL="0" lvl="2" defTabSz="465887">
              <a:defRPr/>
            </a:pPr>
            <a:r>
              <a:rPr lang="en-US" i="1"/>
              <a:t>Copyright © 2015 Intel Corporation. All rights reserved. Intel and the Intel logo are trademarks or registered trademarks of Intel Corporation or its subsidiaries in the United States and other countries. *Other names and brands may be claimed as the property of others</a:t>
            </a:r>
            <a:r>
              <a:rPr lang="en-US" i="1">
                <a:latin typeface="Neo Sans Intel"/>
                <a:ea typeface="MS PGothic" pitchFamily="34" charset="-128"/>
              </a:rPr>
              <a:t>.</a:t>
            </a:r>
          </a:p>
          <a:p>
            <a:endParaRPr lang="en-US"/>
          </a:p>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3</a:t>
            </a:fld>
            <a:endParaRPr lang="en-US"/>
          </a:p>
        </p:txBody>
      </p:sp>
    </p:spTree>
    <p:extLst>
      <p:ext uri="{BB962C8B-B14F-4D97-AF65-F5344CB8AC3E}">
        <p14:creationId xmlns:p14="http://schemas.microsoft.com/office/powerpoint/2010/main" val="235809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14</a:t>
            </a:fld>
            <a:endParaRPr lang="en-US"/>
          </a:p>
        </p:txBody>
      </p:sp>
    </p:spTree>
    <p:extLst>
      <p:ext uri="{BB962C8B-B14F-4D97-AF65-F5344CB8AC3E}">
        <p14:creationId xmlns:p14="http://schemas.microsoft.com/office/powerpoint/2010/main" val="44553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15</a:t>
            </a:fld>
            <a:endParaRPr lang="en-US"/>
          </a:p>
        </p:txBody>
      </p:sp>
    </p:spTree>
    <p:extLst>
      <p:ext uri="{BB962C8B-B14F-4D97-AF65-F5344CB8AC3E}">
        <p14:creationId xmlns:p14="http://schemas.microsoft.com/office/powerpoint/2010/main" val="2182375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140755"/>
            <a:ext cx="8212886" cy="1102519"/>
          </a:xfrm>
          <a:effectLst>
            <a:outerShdw blurRad="50800" dist="38100" dir="2700000" algn="tl" rotWithShape="0">
              <a:prstClr val="black">
                <a:alpha val="40000"/>
              </a:prstClr>
            </a:outerShdw>
          </a:effectLst>
        </p:spPr>
        <p:txBody>
          <a:bodyPr lIns="0" rIns="0" anchor="b" anchorCtr="0">
            <a:noAutofit/>
          </a:bodyPr>
          <a:lstStyle>
            <a:lvl1pPr algn="ctr">
              <a:lnSpc>
                <a:spcPct val="75000"/>
              </a:lnSpc>
              <a:defRPr sz="6000" b="0" spc="0" baseline="0">
                <a:solidFill>
                  <a:schemeClr val="bg1"/>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radial gradient</a:t>
            </a:r>
          </a:p>
        </p:txBody>
      </p:sp>
      <p:sp>
        <p:nvSpPr>
          <p:cNvPr id="3" name="Subtitle 2"/>
          <p:cNvSpPr>
            <a:spLocks noGrp="1"/>
          </p:cNvSpPr>
          <p:nvPr>
            <p:ph type="subTitle" idx="1" hasCustomPrompt="1"/>
          </p:nvPr>
        </p:nvSpPr>
        <p:spPr>
          <a:xfrm>
            <a:off x="1386024" y="3175508"/>
            <a:ext cx="6330212" cy="925360"/>
          </a:xfrm>
          <a:effectLst>
            <a:outerShdw blurRad="50800" dist="38100" dir="2700000" algn="tl" rotWithShape="0">
              <a:prstClr val="black">
                <a:alpha val="40000"/>
              </a:prstClr>
            </a:outerShdw>
          </a:effectLst>
        </p:spPr>
        <p:txBody>
          <a:bodyPr lIns="0" rIns="0">
            <a:noAutofit/>
          </a:bodyPr>
          <a:lstStyle>
            <a:lvl1pPr marL="0" indent="0" algn="ctr">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946373" y="868236"/>
            <a:ext cx="1210030" cy="8298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32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cxnSp>
        <p:nvCxnSpPr>
          <p:cNvPr id="2" name="Straight Connector 1"/>
          <p:cNvCxnSpPr/>
          <p:nvPr userDrawn="1"/>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5"/>
          <p:cNvSpPr>
            <a:spLocks noGrp="1"/>
          </p:cNvSpPr>
          <p:nvPr>
            <p:ph type="sldNum" sz="quarter" idx="4"/>
          </p:nvPr>
        </p:nvSpPr>
        <p:spPr>
          <a:xfrm>
            <a:off x="8604250" y="4810671"/>
            <a:ext cx="342265" cy="273844"/>
          </a:xfrm>
          <a:prstGeom prst="rect">
            <a:avLst/>
          </a:prstGeom>
        </p:spPr>
        <p:txBody>
          <a:bodyPr vert="horz" lIns="0" tIns="0" rIns="0" bIns="0" rtlCol="0" anchor="ctr"/>
          <a:lstStyle>
            <a:lvl1pPr algn="r">
              <a:defRPr sz="800">
                <a:solidFill>
                  <a:schemeClr val="bg1"/>
                </a:solidFill>
                <a:latin typeface="+mn-lt"/>
                <a:cs typeface="Intel Clear Light" panose="020B0404020203020204" pitchFamily="34" charset="0"/>
              </a:defRPr>
            </a:lvl1pPr>
          </a:lstStyle>
          <a:p>
            <a:fld id="{EE2556C5-CE8C-6547-B838-EA80C61A4AF7}" type="slidenum">
              <a:rPr lang="en-US" smtClean="0"/>
              <a:pPr/>
              <a:t>‹#›</a:t>
            </a:fld>
            <a:endParaRPr lang="en-US"/>
          </a:p>
        </p:txBody>
      </p:sp>
    </p:spTree>
    <p:extLst>
      <p:ext uri="{BB962C8B-B14F-4D97-AF65-F5344CB8AC3E}">
        <p14:creationId xmlns:p14="http://schemas.microsoft.com/office/powerpoint/2010/main" val="321779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40532"/>
            <a:ext cx="5105400" cy="1102519"/>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1726494"/>
            <a:ext cx="4191000" cy="490362"/>
          </a:xfrm>
        </p:spPr>
        <p:txBody>
          <a:bodyPr>
            <a:normAutofit/>
          </a:bodyPr>
          <a:lstStyle>
            <a:lvl1pPr marL="0" indent="0" algn="ctr">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59467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688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0"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705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45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089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4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558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89194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54722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a:effectLst>
            <a:outerShdw blurRad="50800" dist="38100" dir="2700000" algn="tl" rotWithShape="0">
              <a:prstClr val="black">
                <a:alpha val="40000"/>
              </a:prstClr>
            </a:outerShdw>
          </a:effectLst>
        </p:spPr>
        <p:txBody>
          <a:bodyPr anchor="b" anchorCtr="0">
            <a:noAutofit/>
          </a:bodyPr>
          <a:lstStyle>
            <a:lvl1pPr algn="ctr">
              <a:lnSpc>
                <a:spcPct val="75000"/>
              </a:lnSpc>
              <a:defRPr sz="54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blue section break</a:t>
            </a:r>
          </a:p>
        </p:txBody>
      </p:sp>
      <p:sp>
        <p:nvSpPr>
          <p:cNvPr id="3" name="Text Placeholder 2"/>
          <p:cNvSpPr>
            <a:spLocks noGrp="1"/>
          </p:cNvSpPr>
          <p:nvPr userDrawn="1">
            <p:ph type="body" idx="1" hasCustomPrompt="1"/>
          </p:nvPr>
        </p:nvSpPr>
        <p:spPr>
          <a:xfrm>
            <a:off x="455613" y="3129618"/>
            <a:ext cx="7772400" cy="1125140"/>
          </a:xfrm>
        </p:spPr>
        <p:txBody>
          <a:bodyPr anchor="t" anchorCtr="0">
            <a:noAutofit/>
          </a:bodyPr>
          <a:lstStyle>
            <a:lvl1pPr marL="0" indent="0" algn="ctr">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Tree>
    <p:extLst>
      <p:ext uri="{BB962C8B-B14F-4D97-AF65-F5344CB8AC3E}">
        <p14:creationId xmlns:p14="http://schemas.microsoft.com/office/powerpoint/2010/main" val="1110112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1631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9721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1317543"/>
            <a:ext cx="4876800" cy="2508414"/>
          </a:xfrm>
          <a:prstGeom prst="rect">
            <a:avLst/>
          </a:prstGeom>
        </p:spPr>
      </p:pic>
    </p:spTree>
    <p:extLst>
      <p:ext uri="{BB962C8B-B14F-4D97-AF65-F5344CB8AC3E}">
        <p14:creationId xmlns:p14="http://schemas.microsoft.com/office/powerpoint/2010/main" val="1777988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4824387"/>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872352" y="4824387"/>
            <a:ext cx="2133600" cy="273844"/>
          </a:xfrm>
          <a:prstGeom prst="rect">
            <a:avLst/>
          </a:prstGeom>
        </p:spPr>
        <p:txBody>
          <a:bodyPr/>
          <a:lstStyle/>
          <a:p>
            <a:fld id="{EE2556C5-CE8C-6547-B838-EA80C61A4AF7}" type="slidenum">
              <a:rPr lang="en-US" smtClean="0"/>
              <a:pPr/>
              <a:t>‹#›</a:t>
            </a:fld>
            <a:endParaRPr lang="en-US"/>
          </a:p>
        </p:txBody>
      </p:sp>
      <p:sp>
        <p:nvSpPr>
          <p:cNvPr id="7"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lvl2pPr>
            <a:lvl3pPr>
              <a:defRPr sz="1800"/>
            </a:lvl3pPr>
            <a:lvl4pPr>
              <a:defRPr sz="1600"/>
            </a:lvl4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2050362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bg1"/>
                </a:solidFill>
                <a:latin typeface="+mj-lt"/>
                <a:cs typeface="Intel Clear"/>
              </a:defRPr>
            </a:lvl1pPr>
          </a:lstStyle>
          <a:p>
            <a:r>
              <a:rPr lang="en-US" dirty="0"/>
              <a:t>28pt Intel Clear Headline</a:t>
            </a:r>
          </a:p>
        </p:txBody>
      </p:sp>
    </p:spTree>
    <p:extLst>
      <p:ext uri="{BB962C8B-B14F-4D97-AF65-F5344CB8AC3E}">
        <p14:creationId xmlns:p14="http://schemas.microsoft.com/office/powerpoint/2010/main" val="41371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332896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a:gsLst>
            <a:gs pos="0">
              <a:srgbClr val="02001A"/>
            </a:gs>
            <a:gs pos="44000">
              <a:srgbClr val="193283"/>
            </a:gs>
            <a:gs pos="100000">
              <a:srgbClr val="118DD3"/>
            </a:gs>
          </a:gsLst>
          <a:lin ang="2700000" scaled="1"/>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0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Photo">
    <p:bg>
      <p:bgPr>
        <a:gradFill>
          <a:gsLst>
            <a:gs pos="0">
              <a:srgbClr val="02001A"/>
            </a:gs>
            <a:gs pos="44000">
              <a:srgbClr val="193283"/>
            </a:gs>
            <a:gs pos="100000">
              <a:srgbClr val="118DD3"/>
            </a:gs>
          </a:gsLst>
          <a:lin ang="2700000" scaled="1"/>
        </a:gradFill>
        <a:effectLst/>
      </p:bgPr>
    </p:bg>
    <p:spTree>
      <p:nvGrpSpPr>
        <p:cNvPr id="1" name=""/>
        <p:cNvGrpSpPr/>
        <p:nvPr/>
      </p:nvGrpSpPr>
      <p:grpSpPr>
        <a:xfrm>
          <a:off x="0" y="0"/>
          <a:ext cx="0" cy="0"/>
          <a:chOff x="0" y="0"/>
          <a:chExt cx="0" cy="0"/>
        </a:xfrm>
      </p:grpSpPr>
      <p:sp>
        <p:nvSpPr>
          <p:cNvPr id="5" name="Rectangle 4"/>
          <p:cNvSpPr/>
          <p:nvPr userDrawn="1"/>
        </p:nvSpPr>
        <p:spPr>
          <a:xfrm>
            <a:off x="-1587" y="4759452"/>
            <a:ext cx="9144000" cy="384048"/>
          </a:xfrm>
          <a:prstGeom prst="rect">
            <a:avLst/>
          </a:prstGeom>
          <a:gradFill flip="none" rotWithShape="1">
            <a:gsLst>
              <a:gs pos="0">
                <a:srgbClr val="1287CD"/>
              </a:gs>
              <a:gs pos="100000">
                <a:srgbClr val="0D104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247012" y="4830589"/>
            <a:ext cx="350142" cy="24013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4"/>
          </p:nvPr>
        </p:nvSpPr>
        <p:spPr>
          <a:xfrm>
            <a:off x="8604250" y="4810671"/>
            <a:ext cx="342265" cy="273844"/>
          </a:xfrm>
          <a:prstGeom prst="rect">
            <a:avLst/>
          </a:prstGeom>
        </p:spPr>
        <p:txBody>
          <a:bodyPr vert="horz" lIns="0" tIns="0" rIns="0" bIns="0" rtlCol="0" anchor="ctr"/>
          <a:lstStyle>
            <a:lvl1pPr algn="r">
              <a:defRPr sz="800">
                <a:solidFill>
                  <a:schemeClr val="bg1"/>
                </a:solidFill>
                <a:latin typeface="+mn-lt"/>
                <a:cs typeface="Intel Clear Light" panose="020B0404020203020204" pitchFamily="34" charset="0"/>
              </a:defRPr>
            </a:lvl1pPr>
          </a:lstStyle>
          <a:p>
            <a:fld id="{EE2556C5-CE8C-6547-B838-EA80C61A4AF7}" type="slidenum">
              <a:rPr lang="en-US" smtClean="0"/>
              <a:pPr/>
              <a:t>‹#›</a:t>
            </a:fld>
            <a:endParaRPr lang="en-US"/>
          </a:p>
        </p:txBody>
      </p:sp>
      <p:sp>
        <p:nvSpPr>
          <p:cNvPr id="8" name="Rectangle 7"/>
          <p:cNvSpPr/>
          <p:nvPr userDrawn="1"/>
        </p:nvSpPr>
        <p:spPr>
          <a:xfrm>
            <a:off x="454026" y="4915796"/>
            <a:ext cx="1910779" cy="92333"/>
          </a:xfrm>
          <a:prstGeom prst="rect">
            <a:avLst/>
          </a:prstGeom>
        </p:spPr>
        <p:txBody>
          <a:bodyPr wrap="none" lIns="0" tIns="0" rIns="0" bIns="0">
            <a:spAutoFit/>
          </a:bodyPr>
          <a:lstStyle/>
          <a:p>
            <a:pPr algn="l" rtl="0"/>
            <a:r>
              <a:rPr lang="en-US" sz="600" b="0" i="0" u="none" strike="noStrike" kern="1200" baseline="0">
                <a:solidFill>
                  <a:schemeClr val="bg1"/>
                </a:solidFill>
                <a:latin typeface="+mn-lt"/>
                <a:ea typeface="+mn-ea"/>
                <a:cs typeface="Neo Sans Intel"/>
              </a:rPr>
              <a:t>Placeholder Footer Copy / BU Logo or Name Goes Here</a:t>
            </a:r>
          </a:p>
        </p:txBody>
      </p:sp>
      <p:pic>
        <p:nvPicPr>
          <p:cNvPr id="7" name="Picture 2" descr="\\.psf\Home\Desktop\Intel.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54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3337"/>
            <a:ext cx="8229600" cy="741560"/>
          </a:xfrm>
        </p:spPr>
        <p:txBody>
          <a:bodyPr>
            <a:normAutofit/>
          </a:bodyPr>
          <a:lstStyle>
            <a:lvl1pPr algn="ctr">
              <a:defRPr sz="4400" baseline="0"/>
            </a:lvl1pPr>
          </a:lstStyle>
          <a:p>
            <a:r>
              <a:rPr lang="en-US" dirty="0" err="1"/>
              <a:t>44pt</a:t>
            </a:r>
            <a:r>
              <a:rPr lang="en-US" dirty="0"/>
              <a:t> medium headline</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a:p>
        </p:txBody>
      </p:sp>
      <p:sp>
        <p:nvSpPr>
          <p:cNvPr id="8" name="Text Placeholder 2"/>
          <p:cNvSpPr>
            <a:spLocks noGrp="1"/>
          </p:cNvSpPr>
          <p:nvPr>
            <p:ph idx="1"/>
          </p:nvPr>
        </p:nvSpPr>
        <p:spPr>
          <a:xfrm>
            <a:off x="455617" y="1200152"/>
            <a:ext cx="8167047" cy="34699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532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Large Bullet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5613" y="308848"/>
            <a:ext cx="8229600" cy="868680"/>
          </a:xfrm>
        </p:spPr>
        <p:txBody>
          <a:bodyPr/>
          <a:lstStyle>
            <a:lvl1pPr>
              <a:defRPr/>
            </a:lvl1pPr>
          </a:lstStyle>
          <a:p>
            <a:r>
              <a:rPr lang="en-US" dirty="0" err="1"/>
              <a:t>28pt</a:t>
            </a:r>
            <a:r>
              <a:rPr lang="en-US" dirty="0"/>
              <a:t> Intel Clear Light Headline</a:t>
            </a:r>
          </a:p>
        </p:txBody>
      </p:sp>
      <p:sp>
        <p:nvSpPr>
          <p:cNvPr id="9" name="Content Placeholder 8"/>
          <p:cNvSpPr>
            <a:spLocks noGrp="1"/>
          </p:cNvSpPr>
          <p:nvPr>
            <p:ph sz="quarter" idx="13" hasCustomPrompt="1"/>
          </p:nvPr>
        </p:nvSpPr>
        <p:spPr>
          <a:xfrm>
            <a:off x="455613" y="1203325"/>
            <a:ext cx="8228012" cy="3425825"/>
          </a:xfrm>
        </p:spPr>
        <p:txBody>
          <a:bodyPr/>
          <a:lstStyle>
            <a:lvl2pPr>
              <a:defRPr sz="1800"/>
            </a:lvl2pPr>
            <a:lvl3pPr>
              <a:defRPr sz="1800"/>
            </a:lvl3pPr>
            <a:lvl4pPr>
              <a:defRPr sz="1600"/>
            </a:lvl4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cxnSp>
        <p:nvCxnSpPr>
          <p:cNvPr id="4" name="Straight Connector 3"/>
          <p:cNvCxnSpPr/>
          <p:nvPr userDrawn="1"/>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nvPr>
        </p:nvSpPr>
        <p:spPr>
          <a:xfrm>
            <a:off x="8604250" y="4810671"/>
            <a:ext cx="342265" cy="273844"/>
          </a:xfrm>
          <a:prstGeom prst="rect">
            <a:avLst/>
          </a:prstGeom>
        </p:spPr>
        <p:txBody>
          <a:bodyPr vert="horz" lIns="0" tIns="0" rIns="0" bIns="0" rtlCol="0" anchor="ctr"/>
          <a:lstStyle>
            <a:lvl1pPr algn="r">
              <a:defRPr sz="800">
                <a:solidFill>
                  <a:schemeClr val="bg1"/>
                </a:solidFill>
                <a:latin typeface="+mn-lt"/>
                <a:cs typeface="Intel Clear Light" panose="020B0404020203020204" pitchFamily="34" charset="0"/>
              </a:defRPr>
            </a:lvl1pPr>
          </a:lstStyle>
          <a:p>
            <a:fld id="{EE2556C5-CE8C-6547-B838-EA80C61A4AF7}" type="slidenum">
              <a:rPr lang="en-US" smtClean="0"/>
              <a:pPr/>
              <a:t>‹#›</a:t>
            </a:fld>
            <a:endParaRPr lang="en-US"/>
          </a:p>
        </p:txBody>
      </p:sp>
    </p:spTree>
    <p:extLst>
      <p:ext uri="{BB962C8B-B14F-4D97-AF65-F5344CB8AC3E}">
        <p14:creationId xmlns:p14="http://schemas.microsoft.com/office/powerpoint/2010/main" val="5688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a:lvl1pPr>
          </a:lstStyle>
          <a:p>
            <a:r>
              <a:rPr lang="en-US" dirty="0" err="1"/>
              <a:t>28pt</a:t>
            </a:r>
            <a:r>
              <a:rPr lang="en-US" dirty="0"/>
              <a:t> Intel Clear Light Headline</a:t>
            </a:r>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cxnSp>
        <p:nvCxnSpPr>
          <p:cNvPr id="4" name="Straight Connector 3"/>
          <p:cNvCxnSpPr/>
          <p:nvPr userDrawn="1"/>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nvPr>
        </p:nvSpPr>
        <p:spPr>
          <a:xfrm>
            <a:off x="8604250" y="4810671"/>
            <a:ext cx="342265" cy="273844"/>
          </a:xfrm>
          <a:prstGeom prst="rect">
            <a:avLst/>
          </a:prstGeom>
        </p:spPr>
        <p:txBody>
          <a:bodyPr vert="horz" lIns="0" tIns="0" rIns="0" bIns="0" rtlCol="0" anchor="ctr"/>
          <a:lstStyle>
            <a:lvl1pPr algn="r">
              <a:defRPr sz="800">
                <a:solidFill>
                  <a:schemeClr val="bg1"/>
                </a:solidFill>
                <a:latin typeface="+mn-lt"/>
                <a:cs typeface="Intel Clear Light" panose="020B0404020203020204" pitchFamily="34" charset="0"/>
              </a:defRPr>
            </a:lvl1pPr>
          </a:lstStyle>
          <a:p>
            <a:fld id="{EE2556C5-CE8C-6547-B838-EA80C61A4AF7}" type="slidenum">
              <a:rPr lang="en-US" smtClean="0"/>
              <a:pPr/>
              <a:t>‹#›</a:t>
            </a:fld>
            <a:endParaRPr lang="en-US"/>
          </a:p>
        </p:txBody>
      </p:sp>
    </p:spTree>
    <p:extLst>
      <p:ext uri="{BB962C8B-B14F-4D97-AF65-F5344CB8AC3E}">
        <p14:creationId xmlns:p14="http://schemas.microsoft.com/office/powerpoint/2010/main" val="158618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4.jp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2001A"/>
            </a:gs>
            <a:gs pos="44000">
              <a:srgbClr val="193283"/>
            </a:gs>
            <a:gs pos="100000">
              <a:srgbClr val="118DD3"/>
            </a:gs>
          </a:gsLst>
          <a:lin ang="2700000" scaled="1"/>
          <a:tileRect/>
        </a:gradFill>
        <a:effectLst/>
      </p:bgPr>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0">
                <a:srgbClr val="1287CD"/>
              </a:gs>
              <a:gs pos="100000">
                <a:srgbClr val="0D104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247012" y="4830589"/>
            <a:ext cx="350142" cy="2401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err="1"/>
              <a:t>44pt</a:t>
            </a:r>
            <a:r>
              <a:rPr lang="en-US" dirty="0"/>
              <a:t> Intel Clear Headline</a:t>
            </a:r>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4"/>
          </p:nvPr>
        </p:nvSpPr>
        <p:spPr>
          <a:xfrm>
            <a:off x="8604250" y="4810671"/>
            <a:ext cx="342265" cy="273844"/>
          </a:xfrm>
          <a:prstGeom prst="rect">
            <a:avLst/>
          </a:prstGeom>
        </p:spPr>
        <p:txBody>
          <a:bodyPr vert="horz" lIns="0" tIns="0" rIns="0" bIns="0" rtlCol="0" anchor="ctr"/>
          <a:lstStyle>
            <a:lvl1pPr algn="r">
              <a:defRPr sz="800">
                <a:solidFill>
                  <a:schemeClr val="bg1"/>
                </a:solidFill>
                <a:latin typeface="+mn-lt"/>
                <a:cs typeface="Intel Clear Light" panose="020B0404020203020204" pitchFamily="34" charset="0"/>
              </a:defRPr>
            </a:lvl1pPr>
          </a:lstStyle>
          <a:p>
            <a:fld id="{EE2556C5-CE8C-6547-B838-EA80C61A4AF7}" type="slidenum">
              <a:rPr lang="en-US" smtClean="0"/>
              <a:pPr/>
              <a:t>‹#›</a:t>
            </a:fld>
            <a:endParaRPr lang="en-US"/>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54" r:id="rId3"/>
    <p:sldLayoutId id="2147483655" r:id="rId4"/>
    <p:sldLayoutId id="2147483676" r:id="rId5"/>
    <p:sldLayoutId id="2147483683" r:id="rId6"/>
    <p:sldLayoutId id="2147483685" r:id="rId7"/>
    <p:sldLayoutId id="2147483708" r:id="rId8"/>
    <p:sldLayoutId id="2147483709" r:id="rId9"/>
    <p:sldLayoutId id="2147483712" r:id="rId10"/>
  </p:sldLayoutIdLst>
  <p:hf hdr="0" ftr="0" dt="0"/>
  <p:txStyles>
    <p:titleStyle>
      <a:lvl1pPr algn="ctr" defTabSz="457200" rtl="0" eaLnBrk="1" latinLnBrk="0" hangingPunct="1">
        <a:lnSpc>
          <a:spcPct val="100000"/>
        </a:lnSpc>
        <a:spcBef>
          <a:spcPct val="0"/>
        </a:spcBef>
        <a:buNone/>
        <a:defRPr sz="4400" b="0" i="0" kern="1200" spc="0" baseline="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chemeClr val="bg1"/>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bg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bg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bg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bg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chorCtr="1">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0357687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hdr="0" ftr="0" dt="0"/>
  <p:txStyles>
    <p:titleStyle>
      <a:lvl1pPr algn="ctr" defTabSz="685800" rtl="0" eaLnBrk="1" latinLnBrk="0" hangingPunct="1">
        <a:spcBef>
          <a:spcPct val="0"/>
        </a:spcBef>
        <a:buNone/>
        <a:defRPr sz="2400" kern="1200">
          <a:solidFill>
            <a:schemeClr val="bg1"/>
          </a:solidFill>
          <a:latin typeface="Neo Sans Intel Medium" pitchFamily="34" charset="0"/>
          <a:ea typeface="+mj-ea"/>
          <a:cs typeface="+mj-cs"/>
        </a:defRPr>
      </a:lvl1pPr>
    </p:titleStyle>
    <p:bodyStyle>
      <a:lvl1pPr marL="173831" indent="-173831" algn="l" defTabSz="685800" rtl="0" eaLnBrk="1" latinLnBrk="0" hangingPunct="1">
        <a:spcBef>
          <a:spcPct val="20000"/>
        </a:spcBef>
        <a:buClr>
          <a:schemeClr val="bg1"/>
        </a:buClr>
        <a:buFont typeface="Arial" pitchFamily="34" charset="0"/>
        <a:buChar char="•"/>
        <a:defRPr sz="1800" kern="1200">
          <a:solidFill>
            <a:schemeClr val="bg1"/>
          </a:solidFill>
          <a:latin typeface="Neo Sans Intel" pitchFamily="34" charset="0"/>
          <a:ea typeface="+mn-ea"/>
          <a:cs typeface="+mn-cs"/>
        </a:defRPr>
      </a:lvl1pPr>
      <a:lvl2pPr marL="557213" indent="-214313" algn="l" defTabSz="685800" rtl="0" eaLnBrk="1" latinLnBrk="0" hangingPunct="1">
        <a:spcBef>
          <a:spcPct val="20000"/>
        </a:spcBef>
        <a:buClr>
          <a:schemeClr val="bg1"/>
        </a:buClr>
        <a:buFont typeface="Arial" pitchFamily="34" charset="0"/>
        <a:buChar char="•"/>
        <a:defRPr sz="1500" kern="1200">
          <a:solidFill>
            <a:schemeClr val="bg1"/>
          </a:solidFill>
          <a:latin typeface="Neo Sans Intel" pitchFamily="34" charset="0"/>
          <a:ea typeface="+mn-ea"/>
          <a:cs typeface="+mn-cs"/>
        </a:defRPr>
      </a:lvl2pPr>
      <a:lvl3pPr marL="857250" indent="-171450" algn="l" defTabSz="685800" rtl="0" eaLnBrk="1" latinLnBrk="0" hangingPunct="1">
        <a:spcBef>
          <a:spcPct val="20000"/>
        </a:spcBef>
        <a:buClr>
          <a:schemeClr val="bg1"/>
        </a:buClr>
        <a:buFont typeface="Arial" pitchFamily="34" charset="0"/>
        <a:buChar char="•"/>
        <a:defRPr sz="1350" kern="1200">
          <a:solidFill>
            <a:schemeClr val="bg1"/>
          </a:solidFill>
          <a:latin typeface="Neo Sans Intel" pitchFamily="34" charset="0"/>
          <a:ea typeface="+mn-ea"/>
          <a:cs typeface="+mn-cs"/>
        </a:defRPr>
      </a:lvl3pPr>
      <a:lvl4pPr marL="1200150" indent="-171450" algn="l" defTabSz="685800" rtl="0" eaLnBrk="1" latinLnBrk="0" hangingPunct="1">
        <a:spcBef>
          <a:spcPct val="20000"/>
        </a:spcBef>
        <a:buFont typeface="Arial" pitchFamily="34" charset="0"/>
        <a:buChar char="–"/>
        <a:defRPr sz="1200" kern="1200">
          <a:solidFill>
            <a:schemeClr val="tx1"/>
          </a:solidFill>
          <a:latin typeface="Neo Sans Intel" pitchFamily="34" charset="0"/>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solidFill>
          <a:latin typeface="Neo Sans Intel"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Taimur.k.Burki@intel.com"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437" y="2400301"/>
            <a:ext cx="8212886" cy="1384300"/>
          </a:xfrm>
        </p:spPr>
        <p:txBody>
          <a:bodyPr/>
          <a:lstStyle/>
          <a:p>
            <a:r>
              <a:rPr lang="en-US" sz="5400" dirty="0"/>
              <a:t>Minimizing and recycling waste </a:t>
            </a:r>
            <a:br>
              <a:rPr lang="en-US" sz="5400" dirty="0"/>
            </a:br>
            <a:r>
              <a:rPr lang="en-US" sz="1800" dirty="0">
                <a:latin typeface="Intel Clear" panose="020B0604020203020204" pitchFamily="34" charset="0"/>
                <a:ea typeface="Intel Clear" panose="020B0604020203020204" pitchFamily="34" charset="0"/>
                <a:cs typeface="Intel Clear" panose="020B0604020203020204" pitchFamily="34" charset="0"/>
              </a:rPr>
              <a:t>Plus the environmentally responsible selection of waste disposal service  providers</a:t>
            </a:r>
            <a:endParaRPr lang="en-US" sz="54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3" name="Subtitle 2"/>
          <p:cNvSpPr>
            <a:spLocks noGrp="1"/>
          </p:cNvSpPr>
          <p:nvPr>
            <p:ph type="subTitle" idx="1"/>
          </p:nvPr>
        </p:nvSpPr>
        <p:spPr>
          <a:xfrm>
            <a:off x="1399774" y="4102704"/>
            <a:ext cx="6330212" cy="925360"/>
          </a:xfrm>
        </p:spPr>
        <p:txBody>
          <a:bodyPr/>
          <a:lstStyle/>
          <a:p>
            <a:r>
              <a:rPr lang="en-US" b="0" dirty="0"/>
              <a:t>By </a:t>
            </a:r>
            <a:r>
              <a:rPr lang="en-US" b="0" dirty="0" err="1"/>
              <a:t>Taimur</a:t>
            </a:r>
            <a:r>
              <a:rPr lang="en-US" b="0"/>
              <a:t> Burki </a:t>
            </a:r>
          </a:p>
        </p:txBody>
      </p:sp>
    </p:spTree>
    <p:extLst>
      <p:ext uri="{BB962C8B-B14F-4D97-AF65-F5344CB8AC3E}">
        <p14:creationId xmlns:p14="http://schemas.microsoft.com/office/powerpoint/2010/main" val="316524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Where do you start? </a:t>
            </a:r>
          </a:p>
        </p:txBody>
      </p:sp>
      <p:sp>
        <p:nvSpPr>
          <p:cNvPr id="3" name="Content Placeholder 2"/>
          <p:cNvSpPr>
            <a:spLocks noGrp="1"/>
          </p:cNvSpPr>
          <p:nvPr>
            <p:ph idx="1"/>
          </p:nvPr>
        </p:nvSpPr>
        <p:spPr>
          <a:xfrm>
            <a:off x="367323" y="1013758"/>
            <a:ext cx="8252336" cy="3463529"/>
          </a:xfrm>
        </p:spPr>
        <p:txBody>
          <a:bodyPr>
            <a:normAutofit/>
          </a:bodyPr>
          <a:lstStyle/>
          <a:p>
            <a:pPr marL="385763" indent="-385763">
              <a:buFont typeface="+mj-lt"/>
              <a:buAutoNum type="arabicPeriod"/>
            </a:pPr>
            <a:r>
              <a:rPr lang="en-US"/>
              <a:t>Define your goals</a:t>
            </a:r>
          </a:p>
          <a:p>
            <a:pPr marL="385763" indent="-385763">
              <a:buFont typeface="+mj-lt"/>
              <a:buAutoNum type="arabicPeriod"/>
            </a:pPr>
            <a:r>
              <a:rPr lang="en-US"/>
              <a:t>Stop thinking of waste as waste, it’s a product</a:t>
            </a:r>
          </a:p>
          <a:p>
            <a:pPr marL="385763" indent="-385763">
              <a:buFont typeface="+mj-lt"/>
              <a:buAutoNum type="arabicPeriod"/>
            </a:pPr>
            <a:r>
              <a:rPr lang="en-US"/>
              <a:t>Where is it generated?</a:t>
            </a:r>
          </a:p>
          <a:p>
            <a:pPr marL="385763" indent="-385763">
              <a:buFont typeface="+mj-lt"/>
              <a:buAutoNum type="arabicPeriod"/>
            </a:pPr>
            <a:r>
              <a:rPr lang="en-US"/>
              <a:t>Know your infrastructure</a:t>
            </a:r>
          </a:p>
          <a:p>
            <a:pPr marL="385763" indent="-385763">
              <a:buFont typeface="+mj-lt"/>
              <a:buAutoNum type="arabicPeriod"/>
            </a:pPr>
            <a:r>
              <a:rPr lang="en-US"/>
              <a:t>Put it in a contract</a:t>
            </a:r>
          </a:p>
          <a:p>
            <a:pPr marL="385763" indent="-385763">
              <a:buFont typeface="+mj-lt"/>
              <a:buAutoNum type="arabicPeriod"/>
            </a:pPr>
            <a:r>
              <a:rPr lang="en-US"/>
              <a:t>Review the data </a:t>
            </a:r>
          </a:p>
          <a:p>
            <a:pPr marL="385763" indent="-385763">
              <a:buFont typeface="+mj-lt"/>
              <a:buAutoNum type="arabicPeriod"/>
            </a:pPr>
            <a:r>
              <a:rPr lang="en-US"/>
              <a:t>Go with recycling centers vs cubicle waste bins</a:t>
            </a:r>
          </a:p>
          <a:p>
            <a:pPr marL="385763" indent="-385763">
              <a:buFont typeface="+mj-lt"/>
              <a:buAutoNum type="arabicPeriod"/>
            </a:pPr>
            <a:r>
              <a:rPr lang="en-US"/>
              <a:t>Think about what else could be done with this project - go visionary!</a:t>
            </a:r>
          </a:p>
          <a:p>
            <a:endParaRPr lang="en-US"/>
          </a:p>
        </p:txBody>
      </p:sp>
    </p:spTree>
    <p:extLst>
      <p:ext uri="{BB962C8B-B14F-4D97-AF65-F5344CB8AC3E}">
        <p14:creationId xmlns:p14="http://schemas.microsoft.com/office/powerpoint/2010/main" val="386682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592" y="1376219"/>
            <a:ext cx="8729784" cy="3465924"/>
          </a:xfrm>
        </p:spPr>
        <p:txBody>
          <a:bodyPr>
            <a:normAutofit lnSpcReduction="10000"/>
          </a:bodyPr>
          <a:lstStyle/>
          <a:p>
            <a:pPr marL="342900" indent="-342900">
              <a:buFont typeface="+mj-lt"/>
              <a:buAutoNum type="arabicPeriod"/>
            </a:pPr>
            <a:r>
              <a:rPr lang="en-US" sz="1500" dirty="0"/>
              <a:t>Linked Recycling Results to the Employee Bonus. Challenge that by Q4 of 2013 we would be at 90%</a:t>
            </a:r>
          </a:p>
          <a:p>
            <a:pPr marL="342900" indent="-342900">
              <a:buFont typeface="+mj-lt"/>
              <a:buAutoNum type="arabicPeriod"/>
            </a:pPr>
            <a:r>
              <a:rPr lang="en-US" sz="1500" dirty="0"/>
              <a:t>We removed all Styrofoam containers and went to </a:t>
            </a:r>
            <a:r>
              <a:rPr lang="en-US" sz="1500" dirty="0" smtClean="0"/>
              <a:t>compostable dishware and then to re-usable dishware</a:t>
            </a:r>
          </a:p>
          <a:p>
            <a:pPr marL="342900" indent="-342900">
              <a:buFont typeface="+mj-lt"/>
              <a:buAutoNum type="arabicPeriod"/>
            </a:pPr>
            <a:r>
              <a:rPr lang="en-US" sz="1500" dirty="0" smtClean="0"/>
              <a:t>Composting </a:t>
            </a:r>
            <a:r>
              <a:rPr lang="en-US" sz="1500" dirty="0"/>
              <a:t>of food waste </a:t>
            </a:r>
          </a:p>
          <a:p>
            <a:pPr marL="342900" indent="-342900">
              <a:buFont typeface="+mj-lt"/>
              <a:buAutoNum type="arabicPeriod"/>
            </a:pPr>
            <a:r>
              <a:rPr lang="en-US" sz="1500" dirty="0"/>
              <a:t>Removed individual trash and recycling bins in cubicles</a:t>
            </a:r>
          </a:p>
          <a:p>
            <a:pPr marL="342900" indent="-342900">
              <a:buFont typeface="+mj-lt"/>
              <a:buAutoNum type="arabicPeriod"/>
            </a:pPr>
            <a:r>
              <a:rPr lang="en-US" sz="1500" dirty="0"/>
              <a:t>Quarterly reports to executive management with extensive site engagement, data analysis and education</a:t>
            </a:r>
          </a:p>
          <a:p>
            <a:pPr marL="342900" indent="-342900">
              <a:buFont typeface="+mj-lt"/>
              <a:buAutoNum type="arabicPeriod"/>
            </a:pPr>
            <a:r>
              <a:rPr lang="en-GB" sz="1500" dirty="0"/>
              <a:t>Donations to local schools: </a:t>
            </a:r>
          </a:p>
          <a:p>
            <a:pPr marL="568325" lvl="1" indent="-165100">
              <a:buFont typeface="Arial" panose="020B0604020202020204" pitchFamily="34" charset="0"/>
              <a:buChar char="•"/>
            </a:pPr>
            <a:r>
              <a:rPr lang="en-GB" sz="1300" dirty="0"/>
              <a:t>Copper to ASU College of Fine Arts for sculpture &amp; jewelry</a:t>
            </a:r>
          </a:p>
          <a:p>
            <a:pPr marL="568325" lvl="1" indent="-165100">
              <a:buFont typeface="Arial" panose="020B0604020202020204" pitchFamily="34" charset="0"/>
              <a:buChar char="•"/>
            </a:pPr>
            <a:r>
              <a:rPr lang="en-GB" sz="1300" dirty="0"/>
              <a:t>Wood crates to Desert Botanical Garden</a:t>
            </a:r>
          </a:p>
          <a:p>
            <a:endParaRPr lang="en-US" sz="1500"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
        <p:nvSpPr>
          <p:cNvPr id="3" name="Slide Number Placeholder 2"/>
          <p:cNvSpPr>
            <a:spLocks noGrp="1"/>
          </p:cNvSpPr>
          <p:nvPr>
            <p:ph type="sldNum" sz="quarter" idx="4294967295"/>
          </p:nvPr>
        </p:nvSpPr>
        <p:spPr>
          <a:xfrm>
            <a:off x="6297264" y="4842143"/>
            <a:ext cx="1600200" cy="273844"/>
          </a:xfrm>
          <a:prstGeom prst="rect">
            <a:avLst/>
          </a:prstGeom>
        </p:spPr>
        <p:txBody>
          <a:bodyPr/>
          <a:lstStyle/>
          <a:p>
            <a:fld id="{EE2556C5-CE8C-6547-B838-EA80C61A4AF7}" type="slidenum">
              <a:rPr lang="en-US" smtClean="0"/>
              <a:pPr/>
              <a:t>11</a:t>
            </a:fld>
            <a:endParaRPr lang="en-US"/>
          </a:p>
        </p:txBody>
      </p:sp>
      <p:sp>
        <p:nvSpPr>
          <p:cNvPr id="4" name="Title 3"/>
          <p:cNvSpPr>
            <a:spLocks noGrp="1"/>
          </p:cNvSpPr>
          <p:nvPr>
            <p:ph type="title"/>
          </p:nvPr>
        </p:nvSpPr>
        <p:spPr>
          <a:xfrm>
            <a:off x="1542384" y="245776"/>
            <a:ext cx="6172200" cy="649022"/>
          </a:xfrm>
        </p:spPr>
        <p:txBody>
          <a:bodyPr>
            <a:normAutofit fontScale="90000"/>
          </a:bodyPr>
          <a:lstStyle/>
          <a:p>
            <a:r>
              <a:rPr lang="en-US" b="1"/>
              <a:t>How Do WE get to 90%?</a:t>
            </a:r>
            <a:br>
              <a:rPr lang="en-US" b="1"/>
            </a:br>
            <a:r>
              <a:rPr lang="en-US" sz="1800" b="1">
                <a:latin typeface="Intel Clear" panose="020B0604020203020204" pitchFamily="34" charset="0"/>
                <a:ea typeface="Intel Clear" panose="020B0604020203020204" pitchFamily="34" charset="0"/>
                <a:cs typeface="Intel Clear" panose="020B0604020203020204" pitchFamily="34" charset="0"/>
              </a:rPr>
              <a:t>This was the Challenge of 2013… and Still is</a:t>
            </a:r>
            <a:endParaRPr lang="en-US" sz="3600">
              <a:latin typeface="Intel Clear" panose="020B0604020203020204" pitchFamily="34" charset="0"/>
              <a:ea typeface="Intel Clear" panose="020B0604020203020204" pitchFamily="34" charset="0"/>
              <a:cs typeface="Intel Clear" panose="020B0604020203020204" pitchFamily="34" charset="0"/>
            </a:endParaRPr>
          </a:p>
        </p:txBody>
      </p:sp>
    </p:spTree>
    <p:extLst>
      <p:ext uri="{BB962C8B-B14F-4D97-AF65-F5344CB8AC3E}">
        <p14:creationId xmlns:p14="http://schemas.microsoft.com/office/powerpoint/2010/main" val="76166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 calcmode="lin" valueType="num">
                                      <p:cBhvr additive="base">
                                        <p:cTn id="4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12</a:t>
            </a:fld>
            <a:endParaRPr lang="en-US"/>
          </a:p>
        </p:txBody>
      </p:sp>
      <p:sp>
        <p:nvSpPr>
          <p:cNvPr id="3" name="Rectangle 2"/>
          <p:cNvSpPr/>
          <p:nvPr/>
        </p:nvSpPr>
        <p:spPr>
          <a:xfrm>
            <a:off x="457200" y="1293779"/>
            <a:ext cx="3315501" cy="2154436"/>
          </a:xfrm>
          <a:prstGeom prst="rect">
            <a:avLst/>
          </a:prstGeom>
        </p:spPr>
        <p:txBody>
          <a:bodyPr wrap="square">
            <a:spAutoFit/>
          </a:bodyPr>
          <a:lstStyle/>
          <a:p>
            <a:r>
              <a:rPr lang="en-US" dirty="0">
                <a:solidFill>
                  <a:schemeClr val="bg1">
                    <a:lumMod val="95000"/>
                  </a:schemeClr>
                </a:solidFill>
              </a:rPr>
              <a:t>Established recycling centers in each building</a:t>
            </a:r>
          </a:p>
          <a:p>
            <a:r>
              <a:rPr lang="en-US" dirty="0">
                <a:solidFill>
                  <a:schemeClr val="bg1">
                    <a:lumMod val="95000"/>
                  </a:schemeClr>
                </a:solidFill>
              </a:rPr>
              <a:t> </a:t>
            </a:r>
          </a:p>
          <a:p>
            <a:pPr marL="285750" indent="-169863">
              <a:buFont typeface="Arial" panose="020B0604020202020204" pitchFamily="34" charset="0"/>
              <a:buChar char="•"/>
            </a:pPr>
            <a:r>
              <a:rPr lang="en-US" sz="1600" dirty="0">
                <a:solidFill>
                  <a:schemeClr val="bg1">
                    <a:lumMod val="95000"/>
                  </a:schemeClr>
                </a:solidFill>
              </a:rPr>
              <a:t>One center per 20K </a:t>
            </a:r>
            <a:r>
              <a:rPr lang="en-US" sz="1600" dirty="0" err="1">
                <a:solidFill>
                  <a:schemeClr val="bg1">
                    <a:lumMod val="95000"/>
                  </a:schemeClr>
                </a:solidFill>
              </a:rPr>
              <a:t>sq</a:t>
            </a:r>
            <a:r>
              <a:rPr lang="en-US" sz="1600" dirty="0">
                <a:solidFill>
                  <a:schemeClr val="bg1">
                    <a:lumMod val="95000"/>
                  </a:schemeClr>
                </a:solidFill>
              </a:rPr>
              <a:t>/ft of office space</a:t>
            </a:r>
          </a:p>
          <a:p>
            <a:pPr marL="285750" indent="-169863">
              <a:buFont typeface="Arial" panose="020B0604020202020204" pitchFamily="34" charset="0"/>
              <a:buChar char="•"/>
            </a:pPr>
            <a:r>
              <a:rPr lang="en-US" sz="1600" dirty="0">
                <a:solidFill>
                  <a:schemeClr val="bg1">
                    <a:lumMod val="95000"/>
                  </a:schemeClr>
                </a:solidFill>
              </a:rPr>
              <a:t>Signs to explain the goals and segregation strategy at each location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566" r="22417"/>
          <a:stretch/>
        </p:blipFill>
        <p:spPr>
          <a:xfrm>
            <a:off x="4465867" y="815353"/>
            <a:ext cx="4309515" cy="3617124"/>
          </a:xfrm>
          <a:prstGeom prst="rect">
            <a:avLst/>
          </a:prstGeom>
          <a:ln>
            <a:noFill/>
          </a:ln>
          <a:effectLst>
            <a:outerShdw blurRad="292100" dist="139700" dir="2700000" algn="tl" rotWithShape="0">
              <a:srgbClr val="333333">
                <a:alpha val="65000"/>
              </a:srgbClr>
            </a:outerShdw>
          </a:effectLst>
        </p:spPr>
      </p:pic>
      <p:sp>
        <p:nvSpPr>
          <p:cNvPr id="6" name="Title 3"/>
          <p:cNvSpPr txBox="1">
            <a:spLocks/>
          </p:cNvSpPr>
          <p:nvPr/>
        </p:nvSpPr>
        <p:spPr>
          <a:xfrm>
            <a:off x="303734" y="238893"/>
            <a:ext cx="8229600" cy="741560"/>
          </a:xfrm>
          <a:prstGeom prst="rect">
            <a:avLst/>
          </a:prstGeom>
        </p:spPr>
        <p:txBody>
          <a:bodyPr/>
          <a:lstStyle>
            <a:lvl1pPr algn="ctr" defTabSz="457200" rtl="0" eaLnBrk="1" latinLnBrk="0" hangingPunct="1">
              <a:lnSpc>
                <a:spcPct val="100000"/>
              </a:lnSpc>
              <a:spcBef>
                <a:spcPct val="0"/>
              </a:spcBef>
              <a:buNone/>
              <a:defRPr sz="4400" b="0" i="0" kern="1200" spc="0" baseline="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pPr algn="l"/>
            <a:r>
              <a:rPr lang="en-US" dirty="0"/>
              <a:t>Make it easy and obvious</a:t>
            </a:r>
          </a:p>
        </p:txBody>
      </p:sp>
    </p:spTree>
    <p:extLst>
      <p:ext uri="{BB962C8B-B14F-4D97-AF65-F5344CB8AC3E}">
        <p14:creationId xmlns:p14="http://schemas.microsoft.com/office/powerpoint/2010/main" val="2696424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0"/>
            <a:ext cx="6172200" cy="857250"/>
          </a:xfrm>
        </p:spPr>
        <p:txBody>
          <a:bodyPr>
            <a:normAutofit fontScale="90000"/>
          </a:bodyPr>
          <a:lstStyle/>
          <a:p>
            <a:r>
              <a:rPr lang="en-US" b="1"/>
              <a:t>PFA</a:t>
            </a:r>
            <a:r>
              <a:rPr lang="en-US"/>
              <a:t> (</a:t>
            </a:r>
            <a:r>
              <a:rPr lang="en-US" err="1"/>
              <a:t>PerFluoroAlkoxy</a:t>
            </a:r>
            <a:r>
              <a:rPr lang="en-US"/>
              <a:t>) Circular Economy</a:t>
            </a:r>
          </a:p>
        </p:txBody>
      </p:sp>
      <p:sp>
        <p:nvSpPr>
          <p:cNvPr id="3" name="Content Placeholder 2"/>
          <p:cNvSpPr>
            <a:spLocks noGrp="1"/>
          </p:cNvSpPr>
          <p:nvPr>
            <p:ph idx="1"/>
          </p:nvPr>
        </p:nvSpPr>
        <p:spPr>
          <a:xfrm>
            <a:off x="349416" y="838259"/>
            <a:ext cx="7956060" cy="3203000"/>
          </a:xfrm>
        </p:spPr>
        <p:txBody>
          <a:bodyPr>
            <a:noAutofit/>
          </a:bodyPr>
          <a:lstStyle/>
          <a:p>
            <a:r>
              <a:rPr lang="en-US" sz="1400" dirty="0"/>
              <a:t>Current Situation: </a:t>
            </a:r>
          </a:p>
          <a:p>
            <a:pPr marL="342900" indent="-112713">
              <a:spcBef>
                <a:spcPts val="600"/>
              </a:spcBef>
              <a:buFont typeface="Arial" panose="020B0604020202020204" pitchFamily="34" charset="0"/>
              <a:buChar char="•"/>
            </a:pPr>
            <a:r>
              <a:rPr lang="en-US" sz="1400" dirty="0"/>
              <a:t>    PFA which is a fluoropolymer which is chemically inert and </a:t>
            </a:r>
            <a:br>
              <a:rPr lang="en-US" sz="1400" dirty="0"/>
            </a:br>
            <a:r>
              <a:rPr lang="en-US" sz="1400" dirty="0"/>
              <a:t>    solvent resistant to virtually all chemicals </a:t>
            </a:r>
          </a:p>
          <a:p>
            <a:pPr marL="515937" indent="-285750">
              <a:spcBef>
                <a:spcPts val="600"/>
              </a:spcBef>
              <a:buFont typeface="Arial" panose="020B0604020202020204" pitchFamily="34" charset="0"/>
              <a:buChar char="•"/>
            </a:pPr>
            <a:r>
              <a:rPr lang="en-US" sz="1400" dirty="0"/>
              <a:t>It is not recyclable and when sent to recyclers then to landfills</a:t>
            </a:r>
          </a:p>
          <a:p>
            <a:r>
              <a:rPr lang="en-US" sz="1400" dirty="0"/>
              <a:t>Solution: </a:t>
            </a:r>
          </a:p>
          <a:p>
            <a:pPr marL="346075" lvl="1" indent="-115888">
              <a:buFont typeface="Arial" panose="020B0604020202020204" pitchFamily="34" charset="0"/>
              <a:buChar char="•"/>
            </a:pPr>
            <a:r>
              <a:rPr lang="en-US" sz="1400" dirty="0"/>
              <a:t>Recycle PFA back into PFA</a:t>
            </a:r>
          </a:p>
          <a:p>
            <a:r>
              <a:rPr lang="en-US" sz="1400" dirty="0"/>
              <a:t>De-installs: </a:t>
            </a:r>
          </a:p>
          <a:p>
            <a:pPr marL="346075" lvl="1" indent="-115888">
              <a:spcBef>
                <a:spcPts val="600"/>
              </a:spcBef>
              <a:buFont typeface="Arial" panose="020B0604020202020204" pitchFamily="34" charset="0"/>
              <a:buChar char="•"/>
            </a:pPr>
            <a:r>
              <a:rPr lang="en-US" sz="1400" dirty="0"/>
              <a:t>Have the trades take all clear plastic pipes to one location </a:t>
            </a:r>
            <a:br>
              <a:rPr lang="en-US" sz="1400" dirty="0"/>
            </a:br>
            <a:r>
              <a:rPr lang="en-US" sz="1400" dirty="0"/>
              <a:t>onsite</a:t>
            </a:r>
          </a:p>
          <a:p>
            <a:pPr marL="346075" lvl="1" indent="-115888">
              <a:spcBef>
                <a:spcPts val="600"/>
              </a:spcBef>
              <a:buFont typeface="Arial" panose="020B0604020202020204" pitchFamily="34" charset="0"/>
              <a:buChar char="•"/>
            </a:pPr>
            <a:r>
              <a:rPr lang="en-US" sz="1400" dirty="0"/>
              <a:t>Send this back to the manufacturer </a:t>
            </a:r>
          </a:p>
          <a:p>
            <a:r>
              <a:rPr lang="en-US" sz="1600" dirty="0"/>
              <a:t>Installs:</a:t>
            </a:r>
          </a:p>
          <a:p>
            <a:pPr marL="403225" indent="-173038">
              <a:buFont typeface="Arial" panose="020B0604020202020204" pitchFamily="34" charset="0"/>
              <a:buChar char="•"/>
            </a:pPr>
            <a:r>
              <a:rPr lang="en-US" sz="1400" dirty="0"/>
              <a:t>Scraps/Excess go to a single bin and send back to the Manufacturer </a:t>
            </a:r>
          </a:p>
          <a:p>
            <a:endParaRPr lang="en-US" sz="1200" dirty="0">
              <a:solidFill>
                <a:srgbClr val="0070C0"/>
              </a:solidFill>
              <a:latin typeface="Neo Sans Intel" pitchFamily="34" charset="0"/>
            </a:endParaRPr>
          </a:p>
          <a:p>
            <a:pPr lvl="1"/>
            <a:endParaRPr lang="en-US" sz="800" dirty="0">
              <a:solidFill>
                <a:srgbClr val="0070C0"/>
              </a:solidFill>
              <a:latin typeface="Neo Sans Intel" pitchFamily="34" charset="0"/>
            </a:endParaRPr>
          </a:p>
          <a:p>
            <a:pPr lvl="1"/>
            <a:endParaRPr lang="en-US" sz="800" dirty="0"/>
          </a:p>
        </p:txBody>
      </p:sp>
      <p:pic>
        <p:nvPicPr>
          <p:cNvPr id="1026" name="Picture 7" descr="sp505"/>
          <p:cNvPicPr>
            <a:picLocks noChangeAspect="1" noChangeArrowheads="1"/>
          </p:cNvPicPr>
          <p:nvPr/>
        </p:nvPicPr>
        <p:blipFill rotWithShape="1">
          <a:blip r:embed="rId2">
            <a:extLst>
              <a:ext uri="{28A0092B-C50C-407E-A947-70E740481C1C}">
                <a14:useLocalDpi xmlns:a14="http://schemas.microsoft.com/office/drawing/2010/main" val="0"/>
              </a:ext>
            </a:extLst>
          </a:blip>
          <a:srcRect l="4516" t="4246" r="2373" b="4316"/>
          <a:stretch/>
        </p:blipFill>
        <p:spPr bwMode="auto">
          <a:xfrm>
            <a:off x="5726158" y="2486071"/>
            <a:ext cx="1659209" cy="117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Parker Partek PFA Compression Pipe Adapter GAMS-42-01 PFA 1/4&quot; X 1/8&quot; MN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020" y="3714748"/>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descr="sp11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503" y="2453950"/>
            <a:ext cx="1511946" cy="116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sp11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100" y="3757611"/>
            <a:ext cx="126252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2337"/>
          <a:stretch/>
        </p:blipFill>
        <p:spPr bwMode="auto">
          <a:xfrm>
            <a:off x="7114505" y="647514"/>
            <a:ext cx="1571989" cy="165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rved Up Arrow 4"/>
          <p:cNvSpPr/>
          <p:nvPr/>
        </p:nvSpPr>
        <p:spPr>
          <a:xfrm rot="19987302">
            <a:off x="6766349" y="4852839"/>
            <a:ext cx="414129" cy="18929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Curved Left Arrow 5"/>
          <p:cNvSpPr/>
          <p:nvPr/>
        </p:nvSpPr>
        <p:spPr>
          <a:xfrm rot="6982741">
            <a:off x="5305933" y="4716398"/>
            <a:ext cx="216698" cy="43628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917167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Waste Vendor Selection </a:t>
            </a:r>
          </a:p>
        </p:txBody>
      </p:sp>
      <p:sp>
        <p:nvSpPr>
          <p:cNvPr id="3" name="Content Placeholder 2"/>
          <p:cNvSpPr>
            <a:spLocks noGrp="1"/>
          </p:cNvSpPr>
          <p:nvPr>
            <p:ph sz="quarter" idx="13"/>
          </p:nvPr>
        </p:nvSpPr>
        <p:spPr>
          <a:xfrm>
            <a:off x="457201" y="1177528"/>
            <a:ext cx="8228012" cy="3425825"/>
          </a:xfrm>
        </p:spPr>
        <p:txBody>
          <a:bodyPr/>
          <a:lstStyle/>
          <a:p>
            <a:r>
              <a:rPr lang="en-US" sz="2000" dirty="0"/>
              <a:t>What is your level of acceptable risk?</a:t>
            </a:r>
          </a:p>
          <a:p>
            <a:r>
              <a:rPr lang="en-US" sz="2000" dirty="0"/>
              <a:t>What information is publicly available on ECHO? </a:t>
            </a:r>
          </a:p>
          <a:p>
            <a:r>
              <a:rPr lang="en-US" sz="2000" dirty="0"/>
              <a:t>What is the compliance history? </a:t>
            </a:r>
          </a:p>
          <a:p>
            <a:r>
              <a:rPr lang="en-US" sz="2000" dirty="0"/>
              <a:t>Is it a superfund site or has groundwater contamination</a:t>
            </a:r>
          </a:p>
          <a:p>
            <a:r>
              <a:rPr lang="en-US" sz="2000" dirty="0"/>
              <a:t>Can you walk the site? </a:t>
            </a:r>
          </a:p>
          <a:p>
            <a:r>
              <a:rPr lang="en-US" sz="2000" dirty="0"/>
              <a:t>What is their safety incident rate</a:t>
            </a:r>
          </a:p>
          <a:p>
            <a:r>
              <a:rPr lang="en-US" sz="2000" dirty="0"/>
              <a:t>Are there any issues with the local community? </a:t>
            </a:r>
          </a:p>
          <a:p>
            <a:r>
              <a:rPr lang="en-US" sz="2000" dirty="0"/>
              <a:t> </a:t>
            </a:r>
          </a:p>
          <a:p>
            <a:endParaRPr lang="en-US" sz="1600" dirty="0"/>
          </a:p>
        </p:txBody>
      </p:sp>
    </p:spTree>
    <p:extLst>
      <p:ext uri="{BB962C8B-B14F-4D97-AF65-F5344CB8AC3E}">
        <p14:creationId xmlns:p14="http://schemas.microsoft.com/office/powerpoint/2010/main" val="258691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sz="quarter" idx="13"/>
          </p:nvPr>
        </p:nvSpPr>
        <p:spPr>
          <a:xfrm>
            <a:off x="238919" y="1717675"/>
            <a:ext cx="8662987" cy="1266825"/>
          </a:xfrm>
        </p:spPr>
        <p:txBody>
          <a:bodyPr/>
          <a:lstStyle/>
          <a:p>
            <a:pPr algn="ctr"/>
            <a:r>
              <a:rPr lang="en-US" dirty="0"/>
              <a:t>First, read the latest CSR report at </a:t>
            </a:r>
            <a:r>
              <a:rPr lang="en-US" dirty="0" err="1"/>
              <a:t>intel.com</a:t>
            </a:r>
            <a:r>
              <a:rPr lang="en-US" dirty="0"/>
              <a:t>/responsibility </a:t>
            </a:r>
          </a:p>
          <a:p>
            <a:pPr algn="ctr"/>
            <a:r>
              <a:rPr lang="en-US" dirty="0"/>
              <a:t>Contact me at </a:t>
            </a:r>
            <a:r>
              <a:rPr lang="en-US" dirty="0">
                <a:hlinkClick r:id="rId3"/>
              </a:rPr>
              <a:t>Taimur.k.Burki@intel.com</a:t>
            </a:r>
            <a:r>
              <a:rPr lang="en-US" dirty="0"/>
              <a:t> or (480) 715-2273</a:t>
            </a:r>
          </a:p>
          <a:p>
            <a:pPr algn="ctr"/>
            <a:endParaRPr lang="en-US" dirty="0"/>
          </a:p>
          <a:p>
            <a:pPr algn="ct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8063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48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 xmlns:a16="http://schemas.microsoft.com/office/drawing/2014/main" id="{23442913-D610-7B47-B8ED-69D058FD481B}"/>
              </a:ext>
            </a:extLst>
          </p:cNvPr>
          <p:cNvSpPr txBox="1">
            <a:spLocks/>
          </p:cNvSpPr>
          <p:nvPr/>
        </p:nvSpPr>
        <p:spPr>
          <a:xfrm>
            <a:off x="914400" y="657225"/>
            <a:ext cx="8229600" cy="868680"/>
          </a:xfrm>
          <a:prstGeom prst="rect">
            <a:avLst/>
          </a:prstGeom>
          <a:effectLst>
            <a:outerShdw blurRad="50800" dist="38100" dir="2700000" algn="tl" rotWithShape="0">
              <a:prstClr val="black">
                <a:alpha val="40000"/>
              </a:prstClr>
            </a:outerShdw>
          </a:effectLst>
        </p:spPr>
        <p:txBody>
          <a:bodyPr vert="horz" lIns="0" tIns="0" rIns="0" bIns="0" rtlCol="0" anchor="t" anchorCtr="0">
            <a:noAutofit/>
          </a:bodyPr>
          <a:lstStyle>
            <a:lvl1pPr algn="ctr" defTabSz="457200" rtl="0" eaLnBrk="1" latinLnBrk="0" hangingPunct="1">
              <a:lnSpc>
                <a:spcPct val="100000"/>
              </a:lnSpc>
              <a:spcBef>
                <a:spcPct val="0"/>
              </a:spcBef>
              <a:buNone/>
              <a:defRPr sz="4400" b="0" i="0" kern="1200" spc="0" baseline="0">
                <a:solidFill>
                  <a:schemeClr val="bg1"/>
                </a:solidFill>
                <a:latin typeface="+mj-lt"/>
                <a:ea typeface="Intel Clear Pro" panose="020B0804020202060201" pitchFamily="34" charset="0"/>
                <a:cs typeface="Intel Clear"/>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a:ln>
                  <a:noFill/>
                </a:ln>
                <a:solidFill>
                  <a:sysClr val="window" lastClr="FFFFFF"/>
                </a:solidFill>
                <a:effectLst/>
                <a:uLnTx/>
                <a:uFillTx/>
                <a:latin typeface="Intel Clear Pro"/>
                <a:ea typeface="Intel Clear Pro" panose="020B0804020202060201" pitchFamily="34" charset="0"/>
                <a:cs typeface="Intel Clear"/>
              </a:rPr>
              <a:t>Intel is evolving</a:t>
            </a:r>
            <a:r>
              <a:rPr kumimoji="0" lang="en-US" sz="4400" b="0" i="0" u="none" strike="noStrike" kern="1200" cap="none" spc="0" normalizeH="0" baseline="0" noProof="0">
                <a:ln>
                  <a:noFill/>
                </a:ln>
                <a:solidFill>
                  <a:sysClr val="window" lastClr="FFFFFF"/>
                </a:solidFill>
                <a:effectLst/>
                <a:uLnTx/>
                <a:uFillTx/>
                <a:latin typeface="Intel Clear Pro"/>
                <a:ea typeface="Intel Clear Pro" panose="020B0804020202060201" pitchFamily="34" charset="0"/>
                <a:cs typeface="Intel Clear"/>
              </a:rPr>
              <a:t/>
            </a:r>
            <a:br>
              <a:rPr kumimoji="0" lang="en-US" sz="4400" b="0" i="0" u="none" strike="noStrike" kern="1200" cap="none" spc="0" normalizeH="0" baseline="0" noProof="0">
                <a:ln>
                  <a:noFill/>
                </a:ln>
                <a:solidFill>
                  <a:sysClr val="window" lastClr="FFFFFF"/>
                </a:solidFill>
                <a:effectLst/>
                <a:uLnTx/>
                <a:uFillTx/>
                <a:latin typeface="Intel Clear Pro"/>
                <a:ea typeface="Intel Clear Pro" panose="020B0804020202060201" pitchFamily="34" charset="0"/>
                <a:cs typeface="Intel Clear"/>
              </a:rPr>
            </a:br>
            <a:r>
              <a:rPr kumimoji="0" lang="en-US" sz="2400" b="0" i="0" u="none" strike="noStrike" kern="1200" cap="none" spc="0" normalizeH="0" baseline="0" noProof="0">
                <a:ln>
                  <a:noFill/>
                </a:ln>
                <a:solidFill>
                  <a:srgbClr val="F3D54E"/>
                </a:solidFill>
                <a:effectLst/>
                <a:uLnTx/>
                <a:uFillTx/>
                <a:latin typeface="Intel Clear"/>
                <a:ea typeface="Intel Clear Pro" panose="020B0804020202060201" pitchFamily="34" charset="0"/>
                <a:cs typeface="Intel Clear"/>
              </a:rPr>
              <a:t>To a company that powers the data center</a:t>
            </a:r>
            <a:br>
              <a:rPr kumimoji="0" lang="en-US" sz="2400" b="0" i="0" u="none" strike="noStrike" kern="1200" cap="none" spc="0" normalizeH="0" baseline="0" noProof="0">
                <a:ln>
                  <a:noFill/>
                </a:ln>
                <a:solidFill>
                  <a:srgbClr val="F3D54E"/>
                </a:solidFill>
                <a:effectLst/>
                <a:uLnTx/>
                <a:uFillTx/>
                <a:latin typeface="Intel Clear"/>
                <a:ea typeface="Intel Clear Pro" panose="020B0804020202060201" pitchFamily="34" charset="0"/>
                <a:cs typeface="Intel Clear"/>
              </a:rPr>
            </a:br>
            <a:r>
              <a:rPr kumimoji="0" lang="en-US" sz="2400" b="0" i="0" u="none" strike="noStrike" kern="1200" cap="none" spc="0" normalizeH="0" baseline="0" noProof="0">
                <a:ln>
                  <a:noFill/>
                </a:ln>
                <a:solidFill>
                  <a:srgbClr val="F3D54E"/>
                </a:solidFill>
                <a:effectLst/>
                <a:uLnTx/>
                <a:uFillTx/>
                <a:latin typeface="Intel Clear"/>
                <a:ea typeface="Intel Clear Pro" panose="020B0804020202060201" pitchFamily="34" charset="0"/>
                <a:cs typeface="Intel Clear"/>
              </a:rPr>
              <a:t>and </a:t>
            </a:r>
            <a:r>
              <a:rPr kumimoji="0" lang="en-US" sz="2400" b="0" i="0" u="none" strike="noStrike" kern="1200" cap="none" spc="0" normalizeH="0" baseline="0" noProof="0">
                <a:ln>
                  <a:noFill/>
                </a:ln>
                <a:solidFill>
                  <a:srgbClr val="F3D64E"/>
                </a:solidFill>
                <a:effectLst/>
                <a:uLnTx/>
                <a:uFillTx/>
                <a:latin typeface="Intel Clear"/>
                <a:ea typeface="Intel Clear Pro" panose="020B0804020202060201" pitchFamily="34" charset="0"/>
                <a:cs typeface="Intel Clear"/>
              </a:rPr>
              <a:t>billions of smart, </a:t>
            </a:r>
            <a:r>
              <a:rPr kumimoji="0" lang="en-US" sz="2400" b="0" i="0" u="none" strike="noStrike" kern="1200" cap="none" spc="0" normalizeH="0" baseline="0" noProof="0">
                <a:ln>
                  <a:noFill/>
                </a:ln>
                <a:solidFill>
                  <a:srgbClr val="F3D54E"/>
                </a:solidFill>
                <a:effectLst/>
                <a:uLnTx/>
                <a:uFillTx/>
                <a:latin typeface="Intel Clear"/>
                <a:ea typeface="Intel Clear Pro" panose="020B0804020202060201" pitchFamily="34" charset="0"/>
                <a:cs typeface="Intel Clear"/>
              </a:rPr>
              <a:t>connected devices.</a:t>
            </a:r>
            <a:endParaRPr kumimoji="0" lang="en-US" sz="4000" b="0" i="0" u="none" strike="noStrike" kern="1200" cap="none" spc="0" normalizeH="0" baseline="0" noProof="0">
              <a:ln>
                <a:noFill/>
              </a:ln>
              <a:solidFill>
                <a:srgbClr val="F3D54E"/>
              </a:solidFill>
              <a:effectLst/>
              <a:uLnTx/>
              <a:uFillTx/>
              <a:latin typeface="Intel Clear Pro"/>
              <a:ea typeface="Intel Clear Pro" panose="020B0804020202060201" pitchFamily="34" charset="0"/>
              <a:cs typeface="Intel Clear"/>
            </a:endParaRPr>
          </a:p>
        </p:txBody>
      </p:sp>
      <p:sp>
        <p:nvSpPr>
          <p:cNvPr id="10" name="Title 2">
            <a:extLst>
              <a:ext uri="{FF2B5EF4-FFF2-40B4-BE49-F238E27FC236}">
                <a16:creationId xmlns="" xmlns:a16="http://schemas.microsoft.com/office/drawing/2014/main" id="{13599BDD-CC95-FA43-BA77-989CE41BA7AD}"/>
              </a:ext>
            </a:extLst>
          </p:cNvPr>
          <p:cNvSpPr txBox="1">
            <a:spLocks/>
          </p:cNvSpPr>
          <p:nvPr/>
        </p:nvSpPr>
        <p:spPr>
          <a:xfrm>
            <a:off x="914400" y="2646363"/>
            <a:ext cx="8229600" cy="868680"/>
          </a:xfrm>
          <a:prstGeom prst="rect">
            <a:avLst/>
          </a:prstGeom>
          <a:effectLst>
            <a:outerShdw blurRad="50800" dist="38100" dir="2700000" algn="tl" rotWithShape="0">
              <a:prstClr val="black">
                <a:alpha val="40000"/>
              </a:prstClr>
            </a:outerShdw>
          </a:effectLst>
        </p:spPr>
        <p:txBody>
          <a:bodyPr vert="horz" lIns="0" tIns="0" rIns="0" bIns="0" rtlCol="0" anchor="t" anchorCtr="0">
            <a:noAutofit/>
          </a:bodyPr>
          <a:lstStyle>
            <a:lvl1pPr algn="ctr" defTabSz="457200" rtl="0" eaLnBrk="1" latinLnBrk="0" hangingPunct="1">
              <a:lnSpc>
                <a:spcPct val="100000"/>
              </a:lnSpc>
              <a:spcBef>
                <a:spcPct val="0"/>
              </a:spcBef>
              <a:buNone/>
              <a:defRPr sz="4400" b="0" i="0" kern="1200" spc="0" baseline="0">
                <a:solidFill>
                  <a:schemeClr val="bg1"/>
                </a:solidFill>
                <a:latin typeface="+mj-lt"/>
                <a:ea typeface="Intel Clear Pro" panose="020B0804020202060201" pitchFamily="34" charset="0"/>
                <a:cs typeface="Intel Clear"/>
              </a:defRPr>
            </a:lvl1pPr>
          </a:lstStyle>
          <a:p>
            <a:pPr algn="l">
              <a:lnSpc>
                <a:spcPct val="90000"/>
              </a:lnSpc>
            </a:pPr>
            <a:r>
              <a:rPr lang="en-US" sz="6000">
                <a:solidFill>
                  <a:prstClr val="white"/>
                </a:solidFill>
                <a:latin typeface="Intel Clear Pro"/>
              </a:rPr>
              <a:t>Intel’s Vision:</a:t>
            </a:r>
            <a:br>
              <a:rPr lang="en-US" sz="6000">
                <a:solidFill>
                  <a:prstClr val="white"/>
                </a:solidFill>
                <a:latin typeface="Intel Clear Pro"/>
              </a:rPr>
            </a:br>
            <a:r>
              <a:rPr lang="en-US" sz="2400">
                <a:solidFill>
                  <a:srgbClr val="F3D54E"/>
                </a:solidFill>
                <a:latin typeface="Intel Clear"/>
              </a:rPr>
              <a:t>If it’s </a:t>
            </a:r>
            <a:r>
              <a:rPr lang="en-US" sz="2400" b="1">
                <a:solidFill>
                  <a:srgbClr val="F3D54E"/>
                </a:solidFill>
                <a:latin typeface="Intel Clear"/>
              </a:rPr>
              <a:t>smart</a:t>
            </a:r>
            <a:r>
              <a:rPr lang="en-US" sz="2400">
                <a:solidFill>
                  <a:srgbClr val="F3D54E"/>
                </a:solidFill>
                <a:latin typeface="Intel Clear"/>
              </a:rPr>
              <a:t> and </a:t>
            </a:r>
            <a:r>
              <a:rPr lang="en-US" sz="2400" b="1">
                <a:solidFill>
                  <a:srgbClr val="F3D54E"/>
                </a:solidFill>
                <a:latin typeface="Intel Clear"/>
              </a:rPr>
              <a:t>connected</a:t>
            </a:r>
            <a:r>
              <a:rPr lang="en-US" sz="2400">
                <a:solidFill>
                  <a:srgbClr val="F3D54E"/>
                </a:solidFill>
                <a:latin typeface="Intel Clear"/>
              </a:rPr>
              <a:t>, it’s </a:t>
            </a:r>
            <a:r>
              <a:rPr lang="en-US" sz="2400" b="1">
                <a:solidFill>
                  <a:srgbClr val="F3D54E"/>
                </a:solidFill>
                <a:latin typeface="Intel Clear"/>
              </a:rPr>
              <a:t>best</a:t>
            </a:r>
            <a:r>
              <a:rPr lang="en-US" sz="2400">
                <a:solidFill>
                  <a:srgbClr val="F3D54E"/>
                </a:solidFill>
                <a:latin typeface="Intel Clear"/>
              </a:rPr>
              <a:t> with </a:t>
            </a:r>
            <a:r>
              <a:rPr lang="en-US" sz="2400" b="1">
                <a:solidFill>
                  <a:srgbClr val="F3D54E"/>
                </a:solidFill>
                <a:latin typeface="Intel Clear"/>
              </a:rPr>
              <a:t>Intel</a:t>
            </a:r>
            <a:r>
              <a:rPr lang="en-US" sz="2400">
                <a:solidFill>
                  <a:srgbClr val="F3D54E"/>
                </a:solidFill>
                <a:latin typeface="Intel Clear"/>
              </a:rPr>
              <a:t>.</a:t>
            </a:r>
          </a:p>
        </p:txBody>
      </p:sp>
    </p:spTree>
    <p:extLst>
      <p:ext uri="{BB962C8B-B14F-4D97-AF65-F5344CB8AC3E}">
        <p14:creationId xmlns:p14="http://schemas.microsoft.com/office/powerpoint/2010/main" val="104530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ology concept with electric plug.png"/>
          <p:cNvPicPr>
            <a:picLocks noChangeAspect="1"/>
          </p:cNvPicPr>
          <p:nvPr/>
        </p:nvPicPr>
        <p:blipFill rotWithShape="1">
          <a:blip r:embed="rId3">
            <a:extLst>
              <a:ext uri="{28A0092B-C50C-407E-A947-70E740481C1C}">
                <a14:useLocalDpi xmlns:a14="http://schemas.microsoft.com/office/drawing/2010/main" val="0"/>
              </a:ext>
            </a:extLst>
          </a:blip>
          <a:srcRect b="16748"/>
          <a:stretch/>
        </p:blipFill>
        <p:spPr>
          <a:xfrm>
            <a:off x="5820245" y="787941"/>
            <a:ext cx="3526528" cy="3857442"/>
          </a:xfrm>
          <a:prstGeom prst="rect">
            <a:avLst/>
          </a:prstGeom>
        </p:spPr>
      </p:pic>
      <p:sp>
        <p:nvSpPr>
          <p:cNvPr id="6" name="Title 1"/>
          <p:cNvSpPr>
            <a:spLocks noGrp="1"/>
          </p:cNvSpPr>
          <p:nvPr>
            <p:ph type="title"/>
          </p:nvPr>
        </p:nvSpPr>
        <p:spPr>
          <a:xfrm>
            <a:off x="6100413" y="3006000"/>
            <a:ext cx="2510787" cy="817681"/>
          </a:xfrm>
        </p:spPr>
        <p:txBody>
          <a:bodyPr>
            <a:normAutofit fontScale="90000"/>
          </a:bodyPr>
          <a:lstStyle/>
          <a:p>
            <a:pPr lvl="0"/>
            <a:r>
              <a:rPr lang="en-US" sz="4400">
                <a:solidFill>
                  <a:schemeClr val="tx2"/>
                </a:solidFill>
                <a:latin typeface="Intel Clear Pro Bold"/>
                <a:ea typeface="+mj-ea"/>
                <a:cs typeface="Intel Clear Pro Bold"/>
              </a:rPr>
              <a:t>smart &amp; Green</a:t>
            </a:r>
            <a:br>
              <a:rPr lang="en-US" sz="4400">
                <a:solidFill>
                  <a:schemeClr val="tx2"/>
                </a:solidFill>
                <a:latin typeface="Intel Clear Pro Bold"/>
                <a:ea typeface="+mj-ea"/>
                <a:cs typeface="Intel Clear Pro Bold"/>
              </a:rPr>
            </a:br>
            <a:endParaRPr lang="en-US" sz="2000" b="1">
              <a:solidFill>
                <a:schemeClr val="accent3"/>
              </a:solidFill>
              <a:latin typeface="Intel Clear Light" panose="020B0404020203090204" pitchFamily="34" charset="0"/>
              <a:ea typeface="Intel Clear Light" panose="020B0404020203090204" pitchFamily="34" charset="0"/>
              <a:cs typeface="Intel Clear Light" panose="020B0404020203090204" pitchFamily="34" charset="0"/>
            </a:endParaRPr>
          </a:p>
        </p:txBody>
      </p:sp>
      <p:sp>
        <p:nvSpPr>
          <p:cNvPr id="7" name="Title 2"/>
          <p:cNvSpPr txBox="1">
            <a:spLocks/>
          </p:cNvSpPr>
          <p:nvPr/>
        </p:nvSpPr>
        <p:spPr>
          <a:xfrm>
            <a:off x="579438" y="336617"/>
            <a:ext cx="8228012"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Light" panose="020B0404020203020204" pitchFamily="34" charset="0"/>
                <a:cs typeface="Intel Clear"/>
              </a:defRPr>
            </a:lvl1pPr>
          </a:lstStyle>
          <a:p>
            <a:r>
              <a:rPr lang="en-US" sz="4400">
                <a:solidFill>
                  <a:schemeClr val="bg1"/>
                </a:solidFill>
                <a:latin typeface="Intel Clear Pro Bold"/>
                <a:cs typeface="Intel Clear Pro Bold"/>
              </a:rPr>
              <a:t>Intel’s approach to sustainability</a:t>
            </a:r>
            <a:endParaRPr lang="en-US" sz="4400">
              <a:solidFill>
                <a:schemeClr val="bg1"/>
              </a:solidFill>
            </a:endParaRPr>
          </a:p>
        </p:txBody>
      </p:sp>
      <p:sp>
        <p:nvSpPr>
          <p:cNvPr id="5" name="Content Placeholder 4"/>
          <p:cNvSpPr>
            <a:spLocks noGrp="1"/>
          </p:cNvSpPr>
          <p:nvPr>
            <p:ph sz="quarter" idx="13"/>
          </p:nvPr>
        </p:nvSpPr>
        <p:spPr>
          <a:xfrm>
            <a:off x="470595" y="1687765"/>
            <a:ext cx="4969288" cy="1727075"/>
          </a:xfrm>
        </p:spPr>
        <p:txBody>
          <a:bodyPr>
            <a:normAutofit lnSpcReduction="10000"/>
          </a:bodyPr>
          <a:lstStyle/>
          <a:p>
            <a:pPr marL="0" indent="0" algn="ctr">
              <a:buNone/>
            </a:pPr>
            <a:r>
              <a:rPr lang="en-US" sz="2400" b="1">
                <a:solidFill>
                  <a:srgbClr val="F3D64E"/>
                </a:solidFill>
                <a:latin typeface="Intel Clear Light" panose="020B0404020203090204" pitchFamily="34" charset="0"/>
                <a:ea typeface="Intel Clear Light" panose="020B0404020203090204" pitchFamily="34" charset="0"/>
                <a:cs typeface="Intel Clear Light" panose="020B0404020203090204" pitchFamily="34" charset="0"/>
              </a:rPr>
              <a:t>Our mission for the coming decade</a:t>
            </a:r>
          </a:p>
          <a:p>
            <a:pPr algn="ctr"/>
            <a:r>
              <a:rPr lang="en-US" sz="2400">
                <a:solidFill>
                  <a:schemeClr val="bg1"/>
                </a:solidFill>
                <a:latin typeface="Intel Clear Light" panose="020B0404020203090204" pitchFamily="34" charset="0"/>
                <a:ea typeface="Intel Clear Light" panose="020B0404020203090204" pitchFamily="34" charset="0"/>
                <a:cs typeface="Intel Clear Light" panose="020B0404020203090204" pitchFamily="34" charset="0"/>
              </a:rPr>
              <a:t>Pursuing a gentler footprint</a:t>
            </a:r>
          </a:p>
          <a:p>
            <a:pPr algn="ctr"/>
            <a:r>
              <a:rPr lang="en-US" sz="2400">
                <a:solidFill>
                  <a:schemeClr val="bg1"/>
                </a:solidFill>
                <a:latin typeface="Intel Clear Light" panose="020B0404020203090204" pitchFamily="34" charset="0"/>
                <a:ea typeface="Intel Clear Light" panose="020B0404020203090204" pitchFamily="34" charset="0"/>
                <a:cs typeface="Intel Clear Light" panose="020B0404020203090204" pitchFamily="34" charset="0"/>
              </a:rPr>
              <a:t>Innovation for the planet</a:t>
            </a:r>
          </a:p>
          <a:p>
            <a:pPr algn="ctr"/>
            <a:r>
              <a:rPr lang="en-US" sz="2400">
                <a:solidFill>
                  <a:schemeClr val="bg1"/>
                </a:solidFill>
                <a:latin typeface="Intel Clear Light" panose="020B0404020203090204" pitchFamily="34" charset="0"/>
                <a:ea typeface="Intel Clear Light" panose="020B0404020203090204" pitchFamily="34" charset="0"/>
                <a:cs typeface="Intel Clear Light" panose="020B0404020203090204" pitchFamily="34" charset="0"/>
              </a:rPr>
              <a:t>Engaging for a sustainable future</a:t>
            </a:r>
          </a:p>
          <a:p>
            <a:endParaRPr lang="en-US" sz="2400">
              <a:solidFill>
                <a:schemeClr val="bg1"/>
              </a:solidFill>
            </a:endParaRPr>
          </a:p>
        </p:txBody>
      </p:sp>
    </p:spTree>
    <p:extLst>
      <p:ext uri="{BB962C8B-B14F-4D97-AF65-F5344CB8AC3E}">
        <p14:creationId xmlns:p14="http://schemas.microsoft.com/office/powerpoint/2010/main" val="4992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4</a:t>
            </a:fld>
            <a:endParaRPr lang="en-US"/>
          </a:p>
        </p:txBody>
      </p:sp>
      <p:sp>
        <p:nvSpPr>
          <p:cNvPr id="3" name="Title 2"/>
          <p:cNvSpPr>
            <a:spLocks noGrp="1"/>
          </p:cNvSpPr>
          <p:nvPr>
            <p:ph type="title"/>
          </p:nvPr>
        </p:nvSpPr>
        <p:spPr/>
        <p:txBody>
          <a:bodyPr/>
          <a:lstStyle/>
          <a:p>
            <a:r>
              <a:rPr lang="en-US"/>
              <a:t>Intel’s Waste Goals </a:t>
            </a:r>
          </a:p>
        </p:txBody>
      </p:sp>
      <p:sp>
        <p:nvSpPr>
          <p:cNvPr id="5" name="TextBox 4"/>
          <p:cNvSpPr txBox="1"/>
          <p:nvPr/>
        </p:nvSpPr>
        <p:spPr>
          <a:xfrm>
            <a:off x="2173577" y="4493270"/>
            <a:ext cx="4867633" cy="185630"/>
          </a:xfrm>
          <a:prstGeom prst="rect">
            <a:avLst/>
          </a:prstGeom>
          <a:noFill/>
        </p:spPr>
        <p:txBody>
          <a:bodyPr vert="horz" wrap="square" lIns="0" tIns="0" rIns="0" bIns="0" rtlCol="0">
            <a:noAutofit/>
          </a:bodyPr>
          <a:lstStyle/>
          <a:p>
            <a:pPr algn="ctr"/>
            <a:r>
              <a:rPr lang="en-US" sz="1100" b="1" dirty="0">
                <a:solidFill>
                  <a:schemeClr val="bg1"/>
                </a:solidFill>
              </a:rPr>
              <a:t>Read more at </a:t>
            </a:r>
            <a:r>
              <a:rPr lang="en-US" sz="1100" b="1" dirty="0" err="1">
                <a:solidFill>
                  <a:schemeClr val="bg1"/>
                </a:solidFill>
              </a:rPr>
              <a:t>intel.com</a:t>
            </a:r>
            <a:r>
              <a:rPr lang="en-US" sz="1100" b="1" dirty="0">
                <a:solidFill>
                  <a:schemeClr val="bg1"/>
                </a:solidFill>
              </a:rPr>
              <a:t>/responsibility</a:t>
            </a:r>
          </a:p>
        </p:txBody>
      </p:sp>
      <p:pic>
        <p:nvPicPr>
          <p:cNvPr id="10" name="Picture 9">
            <a:extLst>
              <a:ext uri="{FF2B5EF4-FFF2-40B4-BE49-F238E27FC236}">
                <a16:creationId xmlns="" xmlns:a16="http://schemas.microsoft.com/office/drawing/2014/main" id="{611A8590-4ECC-CA49-8D0B-09A7502C0016}"/>
              </a:ext>
            </a:extLst>
          </p:cNvPr>
          <p:cNvPicPr>
            <a:picLocks noChangeAspect="1"/>
          </p:cNvPicPr>
          <p:nvPr/>
        </p:nvPicPr>
        <p:blipFill>
          <a:blip r:embed="rId2"/>
          <a:stretch>
            <a:fillRect/>
          </a:stretch>
        </p:blipFill>
        <p:spPr>
          <a:xfrm>
            <a:off x="-114300" y="1460420"/>
            <a:ext cx="4704846" cy="2749958"/>
          </a:xfrm>
          <a:prstGeom prst="rect">
            <a:avLst/>
          </a:prstGeom>
        </p:spPr>
      </p:pic>
      <p:pic>
        <p:nvPicPr>
          <p:cNvPr id="8" name="Picture 7">
            <a:extLst>
              <a:ext uri="{FF2B5EF4-FFF2-40B4-BE49-F238E27FC236}">
                <a16:creationId xmlns="" xmlns:a16="http://schemas.microsoft.com/office/drawing/2014/main" id="{F8369D50-508D-7249-9683-D7B689D295C9}"/>
              </a:ext>
            </a:extLst>
          </p:cNvPr>
          <p:cNvPicPr>
            <a:picLocks noChangeAspect="1"/>
          </p:cNvPicPr>
          <p:nvPr/>
        </p:nvPicPr>
        <p:blipFill rotWithShape="1">
          <a:blip r:embed="rId3"/>
          <a:srcRect l="1602" b="721"/>
          <a:stretch/>
        </p:blipFill>
        <p:spPr>
          <a:xfrm>
            <a:off x="4581994" y="1460603"/>
            <a:ext cx="4588376" cy="2749776"/>
          </a:xfrm>
          <a:prstGeom prst="rect">
            <a:avLst/>
          </a:prstGeom>
        </p:spPr>
      </p:pic>
    </p:spTree>
    <p:extLst>
      <p:ext uri="{BB962C8B-B14F-4D97-AF65-F5344CB8AC3E}">
        <p14:creationId xmlns:p14="http://schemas.microsoft.com/office/powerpoint/2010/main" val="402872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950" y="-127000"/>
            <a:ext cx="8909049" cy="1306117"/>
          </a:xfrm>
        </p:spPr>
        <p:txBody>
          <a:bodyPr>
            <a:normAutofit/>
          </a:bodyPr>
          <a:lstStyle/>
          <a:p>
            <a:r>
              <a:rPr lang="en-US" sz="4400" b="1">
                <a:latin typeface="Intel Clear Pro" panose="020B0804020202060201" pitchFamily="34" charset="77"/>
                <a:ea typeface="Intel Clear Pro" panose="020B0804020202060201" pitchFamily="34" charset="77"/>
                <a:cs typeface="Intel Clear Pro" panose="020B0804020202060201" pitchFamily="34" charset="77"/>
              </a:rPr>
              <a:t>Intel Arizona</a:t>
            </a:r>
          </a:p>
        </p:txBody>
      </p:sp>
      <p:sp>
        <p:nvSpPr>
          <p:cNvPr id="5" name="Content Placeholder 4"/>
          <p:cNvSpPr>
            <a:spLocks noGrp="1"/>
          </p:cNvSpPr>
          <p:nvPr>
            <p:ph sz="half" idx="1"/>
          </p:nvPr>
        </p:nvSpPr>
        <p:spPr>
          <a:xfrm>
            <a:off x="373915" y="1079472"/>
            <a:ext cx="4188559" cy="3263504"/>
          </a:xfrm>
        </p:spPr>
        <p:txBody>
          <a:bodyPr>
            <a:noAutofit/>
          </a:bodyPr>
          <a:lstStyle/>
          <a:p>
            <a:pPr marL="214313" indent="-214313">
              <a:lnSpc>
                <a:spcPct val="120000"/>
              </a:lnSpc>
              <a:buClr>
                <a:srgbClr val="0070C0"/>
              </a:buClr>
            </a:pPr>
            <a:r>
              <a:rPr lang="en-US" sz="1400" dirty="0">
                <a:latin typeface="Intel Clear" panose="020B0604020203020204" pitchFamily="34" charset="0"/>
                <a:ea typeface="Intel Clear" panose="020B0604020203020204" pitchFamily="34" charset="0"/>
                <a:cs typeface="Intel Clear" panose="020B0604020203020204" pitchFamily="34" charset="0"/>
              </a:rPr>
              <a:t>One of the largest  and most complex sites in the world</a:t>
            </a:r>
          </a:p>
          <a:p>
            <a:pPr marL="214313" indent="-214313">
              <a:lnSpc>
                <a:spcPct val="120000"/>
              </a:lnSpc>
              <a:buClr>
                <a:srgbClr val="0070C0"/>
              </a:buClr>
            </a:pPr>
            <a:r>
              <a:rPr lang="en-US" sz="1400" dirty="0">
                <a:latin typeface="Intel Clear" panose="020B0604020203020204" pitchFamily="34" charset="0"/>
                <a:ea typeface="Intel Clear" panose="020B0604020203020204" pitchFamily="34" charset="0"/>
                <a:cs typeface="Intel Clear" panose="020B0604020203020204" pitchFamily="34" charset="0"/>
              </a:rPr>
              <a:t>Moved to Chandler is 1979</a:t>
            </a:r>
          </a:p>
          <a:p>
            <a:pPr marL="214313" indent="-214313">
              <a:lnSpc>
                <a:spcPct val="120000"/>
              </a:lnSpc>
              <a:buClr>
                <a:srgbClr val="0070C0"/>
              </a:buClr>
            </a:pPr>
            <a:r>
              <a:rPr lang="en-US" sz="1400" dirty="0">
                <a:latin typeface="Intel Clear" panose="020B0604020203020204" pitchFamily="34" charset="0"/>
                <a:ea typeface="Intel Clear" panose="020B0604020203020204" pitchFamily="34" charset="0"/>
                <a:cs typeface="Intel Clear" panose="020B0604020203020204" pitchFamily="34" charset="0"/>
              </a:rPr>
              <a:t>Capital Investment of </a:t>
            </a:r>
            <a:r>
              <a:rPr lang="en-US" sz="1400" b="1" dirty="0">
                <a:latin typeface="Intel Clear" panose="020B0604020203020204" pitchFamily="34" charset="0"/>
                <a:ea typeface="Intel Clear" panose="020B0604020203020204" pitchFamily="34" charset="0"/>
                <a:cs typeface="Intel Clear" panose="020B0604020203020204" pitchFamily="34" charset="0"/>
              </a:rPr>
              <a:t>$</a:t>
            </a:r>
            <a:r>
              <a:rPr lang="en-US" sz="1400" b="1" dirty="0" smtClean="0">
                <a:latin typeface="Intel Clear" panose="020B0604020203020204" pitchFamily="34" charset="0"/>
                <a:ea typeface="Intel Clear" panose="020B0604020203020204" pitchFamily="34" charset="0"/>
                <a:cs typeface="Intel Clear" panose="020B0604020203020204" pitchFamily="34" charset="0"/>
              </a:rPr>
              <a:t>29 </a:t>
            </a:r>
            <a:r>
              <a:rPr lang="en-US" sz="1400" b="1" dirty="0">
                <a:latin typeface="Intel Clear" panose="020B0604020203020204" pitchFamily="34" charset="0"/>
                <a:ea typeface="Intel Clear" panose="020B0604020203020204" pitchFamily="34" charset="0"/>
                <a:cs typeface="Intel Clear" panose="020B0604020203020204" pitchFamily="34" charset="0"/>
              </a:rPr>
              <a:t>billion </a:t>
            </a:r>
            <a:r>
              <a:rPr lang="en-US" sz="1400" dirty="0">
                <a:latin typeface="Intel Clear" panose="020B0604020203020204" pitchFamily="34" charset="0"/>
                <a:ea typeface="Intel Clear" panose="020B0604020203020204" pitchFamily="34" charset="0"/>
                <a:cs typeface="Intel Clear" panose="020B0604020203020204" pitchFamily="34" charset="0"/>
              </a:rPr>
              <a:t>in manufacturing at the Ocotillo site since </a:t>
            </a:r>
            <a:r>
              <a:rPr lang="en-US" sz="1400" dirty="0" smtClean="0">
                <a:latin typeface="Intel Clear" panose="020B0604020203020204" pitchFamily="34" charset="0"/>
                <a:ea typeface="Intel Clear" panose="020B0604020203020204" pitchFamily="34" charset="0"/>
                <a:cs typeface="Intel Clear" panose="020B0604020203020204" pitchFamily="34" charset="0"/>
              </a:rPr>
              <a:t>1996 (Intel established in AZ operations in 1979) </a:t>
            </a:r>
            <a:endParaRPr lang="en-US" sz="1400" dirty="0">
              <a:latin typeface="Intel Clear" panose="020B0604020203020204" pitchFamily="34" charset="0"/>
              <a:ea typeface="Intel Clear" panose="020B0604020203020204" pitchFamily="34" charset="0"/>
              <a:cs typeface="Intel Clear" panose="020B0604020203020204" pitchFamily="34" charset="0"/>
            </a:endParaRPr>
          </a:p>
          <a:p>
            <a:pPr marL="214313" indent="-214313">
              <a:lnSpc>
                <a:spcPct val="120000"/>
              </a:lnSpc>
              <a:buClr>
                <a:srgbClr val="0070C0"/>
              </a:buClr>
            </a:pPr>
            <a:r>
              <a:rPr lang="en-US" sz="1400" dirty="0">
                <a:latin typeface="Intel Clear" panose="020B0604020203020204" pitchFamily="34" charset="0"/>
                <a:ea typeface="Intel Clear" panose="020B0604020203020204" pitchFamily="34" charset="0"/>
                <a:cs typeface="Intel Clear" panose="020B0604020203020204" pitchFamily="34" charset="0"/>
              </a:rPr>
              <a:t>Manufacturing Intel’s </a:t>
            </a:r>
            <a:r>
              <a:rPr lang="en-US" sz="1400" b="1" dirty="0">
                <a:latin typeface="Intel Clear" panose="020B0604020203020204" pitchFamily="34" charset="0"/>
                <a:ea typeface="Intel Clear" panose="020B0604020203020204" pitchFamily="34" charset="0"/>
                <a:cs typeface="Intel Clear" panose="020B0604020203020204" pitchFamily="34" charset="0"/>
              </a:rPr>
              <a:t>latest</a:t>
            </a:r>
            <a:r>
              <a:rPr lang="en-US" sz="1400" dirty="0">
                <a:latin typeface="Intel Clear" panose="020B0604020203020204" pitchFamily="34" charset="0"/>
                <a:ea typeface="Intel Clear" panose="020B0604020203020204" pitchFamily="34" charset="0"/>
                <a:cs typeface="Intel Clear" panose="020B0604020203020204" pitchFamily="34" charset="0"/>
              </a:rPr>
              <a:t> products</a:t>
            </a:r>
          </a:p>
          <a:p>
            <a:pPr marL="214313" indent="-214313">
              <a:lnSpc>
                <a:spcPct val="120000"/>
              </a:lnSpc>
              <a:buClr>
                <a:srgbClr val="0070C0"/>
              </a:buClr>
              <a:defRPr/>
            </a:pPr>
            <a:r>
              <a:rPr lang="en-US" sz="1400" dirty="0">
                <a:latin typeface="Intel Clear" panose="020B0604020203020204" pitchFamily="34" charset="0"/>
                <a:ea typeface="Intel Clear" panose="020B0604020203020204" pitchFamily="34" charset="0"/>
                <a:cs typeface="Intel Clear" panose="020B0604020203020204" pitchFamily="34" charset="0"/>
              </a:rPr>
              <a:t>One of the most diverse Intel sites: Manufacturing, Research &amp; Development, Assembly Test, Logistics, Chip Design, Marketing, </a:t>
            </a:r>
            <a:r>
              <a:rPr lang="en-US" sz="1400" dirty="0" smtClean="0">
                <a:latin typeface="Intel Clear" panose="020B0604020203020204" pitchFamily="34" charset="0"/>
                <a:ea typeface="Intel Clear" panose="020B0604020203020204" pitchFamily="34" charset="0"/>
                <a:cs typeface="Intel Clear" panose="020B0604020203020204" pitchFamily="34" charset="0"/>
              </a:rPr>
              <a:t>Internet of Things, IT, Finance</a:t>
            </a:r>
            <a:r>
              <a:rPr lang="en-US" sz="1400" dirty="0">
                <a:latin typeface="Intel Clear" panose="020B0604020203020204" pitchFamily="34" charset="0"/>
                <a:ea typeface="Intel Clear" panose="020B0604020203020204" pitchFamily="34" charset="0"/>
                <a:cs typeface="Intel Clear" panose="020B0604020203020204" pitchFamily="34" charset="0"/>
              </a:rPr>
              <a:t>, HR, Legal</a:t>
            </a:r>
          </a:p>
          <a:p>
            <a:pPr marL="214313" indent="-214313" defTabSz="684942">
              <a:lnSpc>
                <a:spcPct val="120000"/>
              </a:lnSpc>
              <a:buClr>
                <a:srgbClr val="0070C0"/>
              </a:buClr>
              <a:defRPr/>
            </a:pPr>
            <a:r>
              <a:rPr lang="en-US" sz="1400" dirty="0">
                <a:latin typeface="Intel Clear" panose="020B0604020203020204" pitchFamily="34" charset="0"/>
                <a:ea typeface="Intel Clear" panose="020B0604020203020204" pitchFamily="34" charset="0"/>
                <a:cs typeface="Intel Clear" panose="020B0604020203020204" pitchFamily="34" charset="0"/>
              </a:rPr>
              <a:t>The largest employer in </a:t>
            </a:r>
            <a:r>
              <a:rPr lang="en-US" sz="1400" dirty="0" smtClean="0">
                <a:latin typeface="Intel Clear" panose="020B0604020203020204" pitchFamily="34" charset="0"/>
                <a:ea typeface="Intel Clear" panose="020B0604020203020204" pitchFamily="34" charset="0"/>
                <a:cs typeface="Intel Clear" panose="020B0604020203020204" pitchFamily="34" charset="0"/>
              </a:rPr>
              <a:t>Chandler, 7</a:t>
            </a:r>
            <a:r>
              <a:rPr lang="en-US" sz="1400" baseline="30000" dirty="0" smtClean="0">
                <a:latin typeface="Intel Clear" panose="020B0604020203020204" pitchFamily="34" charset="0"/>
                <a:ea typeface="Intel Clear" panose="020B0604020203020204" pitchFamily="34" charset="0"/>
                <a:cs typeface="Intel Clear" panose="020B0604020203020204" pitchFamily="34" charset="0"/>
              </a:rPr>
              <a:t>th</a:t>
            </a:r>
            <a:r>
              <a:rPr lang="en-US" sz="1400" dirty="0" smtClean="0">
                <a:latin typeface="Intel Clear" panose="020B0604020203020204" pitchFamily="34" charset="0"/>
                <a:ea typeface="Intel Clear" panose="020B0604020203020204" pitchFamily="34" charset="0"/>
                <a:cs typeface="Intel Clear" panose="020B0604020203020204" pitchFamily="34" charset="0"/>
              </a:rPr>
              <a:t> largest in AZ, largest manufacturer</a:t>
            </a:r>
            <a:endParaRPr lang="en-US" sz="1400" dirty="0">
              <a:latin typeface="Intel Clear" panose="020B0604020203020204" pitchFamily="34" charset="0"/>
              <a:ea typeface="Intel Clear" panose="020B0604020203020204" pitchFamily="34" charset="0"/>
              <a:cs typeface="Intel Clear" panose="020B0604020203020204" pitchFamily="34" charset="0"/>
            </a:endParaRPr>
          </a:p>
        </p:txBody>
      </p:sp>
      <p:pic>
        <p:nvPicPr>
          <p:cNvPr id="7" name="Content Placeholder 6"/>
          <p:cNvPicPr>
            <a:picLocks noGrp="1" noChangeAspect="1"/>
          </p:cNvPicPr>
          <p:nvPr>
            <p:ph sz="half" idx="2"/>
          </p:nvPr>
        </p:nvPicPr>
        <p:blipFill rotWithShape="1">
          <a:blip r:embed="rId2"/>
          <a:srcRect l="32353" t="25386" r="22386" b="-198"/>
          <a:stretch/>
        </p:blipFill>
        <p:spPr>
          <a:xfrm>
            <a:off x="4828439" y="1079472"/>
            <a:ext cx="3968750" cy="3553250"/>
          </a:xfrm>
          <a:prstGeom prst="rect">
            <a:avLst/>
          </a:prstGeom>
        </p:spPr>
      </p:pic>
    </p:spTree>
    <p:extLst>
      <p:ext uri="{BB962C8B-B14F-4D97-AF65-F5344CB8AC3E}">
        <p14:creationId xmlns:p14="http://schemas.microsoft.com/office/powerpoint/2010/main" val="2254467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9174"/>
            <a:ext cx="3859024" cy="2969090"/>
          </a:xfrm>
        </p:spPr>
        <p:txBody>
          <a:bodyPr/>
          <a:lstStyle/>
          <a:p>
            <a:pPr marL="257175" indent="-257175">
              <a:buFont typeface="Arial" panose="020B0604020202020204" pitchFamily="34" charset="0"/>
              <a:buChar char="•"/>
            </a:pPr>
            <a:r>
              <a:rPr lang="en-US"/>
              <a:t>In the 1990s solid waste recycling was considered innovative. </a:t>
            </a:r>
          </a:p>
          <a:p>
            <a:pPr marL="257175" indent="-257175">
              <a:buFont typeface="Arial" panose="020B0604020202020204" pitchFamily="34" charset="0"/>
              <a:buChar char="•"/>
            </a:pPr>
            <a:r>
              <a:rPr lang="en-US"/>
              <a:t>Now its considered a </a:t>
            </a:r>
            <a:r>
              <a:rPr lang="en-US" b="1"/>
              <a:t>must do </a:t>
            </a:r>
            <a:r>
              <a:rPr lang="en-US"/>
              <a:t>by society and is an expectation. </a:t>
            </a:r>
          </a:p>
          <a:p>
            <a:pPr marL="257175" indent="-257175">
              <a:buFont typeface="Arial" panose="020B0604020202020204" pitchFamily="34" charset="0"/>
              <a:buChar char="•"/>
            </a:pPr>
            <a:r>
              <a:rPr lang="en-US"/>
              <a:t>Increasingly there are opportunities to “upcycle” our wastes creating a </a:t>
            </a:r>
            <a:r>
              <a:rPr lang="en-US" b="1"/>
              <a:t>circular economy</a:t>
            </a:r>
            <a:r>
              <a:rPr lang="en-US"/>
              <a:t>. </a:t>
            </a:r>
          </a:p>
        </p:txBody>
      </p:sp>
      <p:sp>
        <p:nvSpPr>
          <p:cNvPr id="3" name="Slide Number Placeholder 2"/>
          <p:cNvSpPr>
            <a:spLocks noGrp="1"/>
          </p:cNvSpPr>
          <p:nvPr>
            <p:ph type="sldNum" sz="quarter" idx="4294967295"/>
          </p:nvPr>
        </p:nvSpPr>
        <p:spPr>
          <a:xfrm>
            <a:off x="6297264" y="4842143"/>
            <a:ext cx="1600200" cy="273844"/>
          </a:xfrm>
          <a:prstGeom prst="rect">
            <a:avLst/>
          </a:prstGeom>
        </p:spPr>
        <p:txBody>
          <a:bodyPr/>
          <a:lstStyle/>
          <a:p>
            <a:fld id="{EE2556C5-CE8C-6547-B838-EA80C61A4AF7}" type="slidenum">
              <a:rPr lang="en-US" smtClean="0"/>
              <a:pPr/>
              <a:t>6</a:t>
            </a:fld>
            <a:endParaRPr lang="en-US"/>
          </a:p>
        </p:txBody>
      </p:sp>
      <p:sp>
        <p:nvSpPr>
          <p:cNvPr id="4" name="Title 3"/>
          <p:cNvSpPr>
            <a:spLocks noGrp="1"/>
          </p:cNvSpPr>
          <p:nvPr>
            <p:ph type="title"/>
          </p:nvPr>
        </p:nvSpPr>
        <p:spPr>
          <a:xfrm>
            <a:off x="457200" y="276347"/>
            <a:ext cx="8229600" cy="741560"/>
          </a:xfrm>
        </p:spPr>
        <p:txBody>
          <a:bodyPr>
            <a:normAutofit/>
          </a:bodyPr>
          <a:lstStyle/>
          <a:p>
            <a:pPr algn="l"/>
            <a:r>
              <a:rPr lang="en-US"/>
              <a:t>WASTE: Changes in expectations</a:t>
            </a:r>
          </a:p>
        </p:txBody>
      </p:sp>
      <p:pic>
        <p:nvPicPr>
          <p:cNvPr id="5" name="Picture 4"/>
          <p:cNvPicPr>
            <a:picLocks noChangeAspect="1"/>
          </p:cNvPicPr>
          <p:nvPr/>
        </p:nvPicPr>
        <p:blipFill>
          <a:blip r:embed="rId2"/>
          <a:stretch>
            <a:fillRect/>
          </a:stretch>
        </p:blipFill>
        <p:spPr>
          <a:xfrm>
            <a:off x="5784263" y="1017907"/>
            <a:ext cx="2626201" cy="3504190"/>
          </a:xfrm>
          <a:prstGeom prst="rect">
            <a:avLst/>
          </a:prstGeom>
        </p:spPr>
      </p:pic>
    </p:spTree>
    <p:extLst>
      <p:ext uri="{BB962C8B-B14F-4D97-AF65-F5344CB8AC3E}">
        <p14:creationId xmlns:p14="http://schemas.microsoft.com/office/powerpoint/2010/main" val="271175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698693166"/>
              </p:ext>
            </p:extLst>
          </p:nvPr>
        </p:nvGraphicFramePr>
        <p:xfrm>
          <a:off x="319667" y="924898"/>
          <a:ext cx="8467493" cy="367885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pPr algn="ctr"/>
            <a:r>
              <a:rPr lang="en-US">
                <a:latin typeface="Intel Clear Pro" panose="020B0804020202060201" pitchFamily="34" charset="77"/>
                <a:ea typeface="Intel Clear Pro" panose="020B0804020202060201" pitchFamily="34" charset="77"/>
                <a:cs typeface="Intel Clear Pro" panose="020B0804020202060201" pitchFamily="34" charset="77"/>
              </a:rPr>
              <a:t>Historical Non Hazardous Waste</a:t>
            </a:r>
          </a:p>
        </p:txBody>
      </p:sp>
      <p:sp>
        <p:nvSpPr>
          <p:cNvPr id="8" name="TextBox 1"/>
          <p:cNvSpPr txBox="1"/>
          <p:nvPr/>
        </p:nvSpPr>
        <p:spPr>
          <a:xfrm>
            <a:off x="3759082" y="908487"/>
            <a:ext cx="1499616" cy="2268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a:solidFill>
                  <a:schemeClr val="bg1"/>
                </a:solidFill>
              </a:rPr>
              <a:t>2020 Goal of 90%</a:t>
            </a:r>
          </a:p>
        </p:txBody>
      </p:sp>
      <p:sp>
        <p:nvSpPr>
          <p:cNvPr id="14" name="TextBox 1"/>
          <p:cNvSpPr txBox="1"/>
          <p:nvPr/>
        </p:nvSpPr>
        <p:spPr>
          <a:xfrm>
            <a:off x="4120881" y="1321095"/>
            <a:ext cx="1499616" cy="2268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a:solidFill>
                  <a:schemeClr val="bg1"/>
                </a:solidFill>
              </a:rPr>
              <a:t>84%</a:t>
            </a:r>
          </a:p>
        </p:txBody>
      </p:sp>
      <p:sp>
        <p:nvSpPr>
          <p:cNvPr id="15" name="TextBox 1"/>
          <p:cNvSpPr txBox="1"/>
          <p:nvPr/>
        </p:nvSpPr>
        <p:spPr>
          <a:xfrm>
            <a:off x="2822444" y="1200244"/>
            <a:ext cx="1499616" cy="2268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a:solidFill>
                  <a:schemeClr val="bg1"/>
                </a:solidFill>
              </a:rPr>
              <a:t>88%</a:t>
            </a:r>
          </a:p>
        </p:txBody>
      </p:sp>
      <p:sp>
        <p:nvSpPr>
          <p:cNvPr id="16" name="TextBox 1"/>
          <p:cNvSpPr txBox="1"/>
          <p:nvPr/>
        </p:nvSpPr>
        <p:spPr>
          <a:xfrm>
            <a:off x="1556707" y="1074021"/>
            <a:ext cx="1499616" cy="2268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a:solidFill>
                  <a:schemeClr val="bg1"/>
                </a:solidFill>
              </a:rPr>
              <a:t>90%</a:t>
            </a:r>
          </a:p>
        </p:txBody>
      </p:sp>
      <p:sp>
        <p:nvSpPr>
          <p:cNvPr id="17" name="TextBox 1"/>
          <p:cNvSpPr txBox="1"/>
          <p:nvPr/>
        </p:nvSpPr>
        <p:spPr>
          <a:xfrm>
            <a:off x="5419318" y="1228588"/>
            <a:ext cx="1499616" cy="2268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a:solidFill>
                  <a:schemeClr val="bg1"/>
                </a:solidFill>
              </a:rPr>
              <a:t>85%</a:t>
            </a:r>
          </a:p>
        </p:txBody>
      </p:sp>
      <p:sp>
        <p:nvSpPr>
          <p:cNvPr id="18" name="TextBox 1"/>
          <p:cNvSpPr txBox="1"/>
          <p:nvPr/>
        </p:nvSpPr>
        <p:spPr>
          <a:xfrm>
            <a:off x="6623658" y="1105351"/>
            <a:ext cx="1499616" cy="2268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a:solidFill>
                  <a:schemeClr val="bg1"/>
                </a:solidFill>
              </a:rPr>
              <a:t>90%</a:t>
            </a:r>
          </a:p>
        </p:txBody>
      </p:sp>
    </p:spTree>
    <p:extLst>
      <p:ext uri="{BB962C8B-B14F-4D97-AF65-F5344CB8AC3E}">
        <p14:creationId xmlns:p14="http://schemas.microsoft.com/office/powerpoint/2010/main" val="283777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FF6DA9-008F-8B48-92A6-B652298478BF}" type="slidenum">
              <a:rPr lang="en-US" smtClean="0">
                <a:solidFill>
                  <a:prstClr val="white"/>
                </a:solidFill>
              </a:rPr>
              <a:pPr/>
              <a:t>8</a:t>
            </a:fld>
            <a:endParaRPr lang="en-US">
              <a:solidFill>
                <a:prstClr val="white"/>
              </a:solidFill>
            </a:endParaRPr>
          </a:p>
        </p:txBody>
      </p:sp>
      <p:graphicFrame>
        <p:nvGraphicFramePr>
          <p:cNvPr id="6" name="Chart 5"/>
          <p:cNvGraphicFramePr>
            <a:graphicFrameLocks/>
          </p:cNvGraphicFramePr>
          <p:nvPr>
            <p:extLst>
              <p:ext uri="{D42A27DB-BD31-4B8C-83A1-F6EECF244321}">
                <p14:modId xmlns:p14="http://schemas.microsoft.com/office/powerpoint/2010/main" val="1007136166"/>
              </p:ext>
            </p:extLst>
          </p:nvPr>
        </p:nvGraphicFramePr>
        <p:xfrm>
          <a:off x="373075" y="373076"/>
          <a:ext cx="8302752" cy="4315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6272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7" y="317984"/>
            <a:ext cx="8229600" cy="741560"/>
          </a:xfrm>
        </p:spPr>
        <p:txBody>
          <a:bodyPr>
            <a:normAutofit fontScale="90000"/>
          </a:bodyPr>
          <a:lstStyle/>
          <a:p>
            <a:r>
              <a:rPr lang="en-US"/>
              <a:t>How do you manage waste? </a:t>
            </a:r>
            <a:br>
              <a:rPr lang="en-US"/>
            </a:br>
            <a:endParaRPr lang="en-US"/>
          </a:p>
        </p:txBody>
      </p:sp>
      <p:sp>
        <p:nvSpPr>
          <p:cNvPr id="3" name="Content Placeholder 2"/>
          <p:cNvSpPr>
            <a:spLocks noGrp="1"/>
          </p:cNvSpPr>
          <p:nvPr>
            <p:ph idx="1"/>
          </p:nvPr>
        </p:nvSpPr>
        <p:spPr>
          <a:xfrm>
            <a:off x="437203" y="1340760"/>
            <a:ext cx="8167047" cy="3469911"/>
          </a:xfrm>
        </p:spPr>
        <p:txBody>
          <a:bodyPr/>
          <a:lstStyle/>
          <a:p>
            <a:pPr marL="342900" indent="-342900">
              <a:buFont typeface="+mj-lt"/>
              <a:buAutoNum type="arabicPeriod"/>
            </a:pPr>
            <a:r>
              <a:rPr lang="en-US" sz="2400"/>
              <a:t>What is a waste</a:t>
            </a:r>
          </a:p>
          <a:p>
            <a:pPr marL="342900" indent="-342900">
              <a:buFont typeface="+mj-lt"/>
              <a:buAutoNum type="arabicPeriod"/>
            </a:pPr>
            <a:r>
              <a:rPr lang="en-US" sz="2400"/>
              <a:t>What is it made of </a:t>
            </a:r>
          </a:p>
          <a:p>
            <a:pPr marL="342900" indent="-342900">
              <a:buFont typeface="+mj-lt"/>
              <a:buAutoNum type="arabicPeriod"/>
            </a:pPr>
            <a:r>
              <a:rPr lang="en-US" sz="2400"/>
              <a:t>What could you do with it</a:t>
            </a:r>
          </a:p>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9</a:t>
            </a:fld>
            <a:endParaRPr lang="en-US"/>
          </a:p>
        </p:txBody>
      </p:sp>
    </p:spTree>
    <p:extLst>
      <p:ext uri="{BB962C8B-B14F-4D97-AF65-F5344CB8AC3E}">
        <p14:creationId xmlns:p14="http://schemas.microsoft.com/office/powerpoint/2010/main" val="104019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_PPT Template_ClearPro_16x9">
  <a:themeElements>
    <a:clrScheme name="Custom 1">
      <a:dk1>
        <a:sysClr val="windowText" lastClr="000000"/>
      </a:dk1>
      <a:lt1>
        <a:sysClr val="window" lastClr="FFFFFF"/>
      </a:lt1>
      <a:dk2>
        <a:srgbClr val="0071C5"/>
      </a:dk2>
      <a:lt2>
        <a:srgbClr val="FFFFFF"/>
      </a:lt2>
      <a:accent1>
        <a:srgbClr val="00AEEF"/>
      </a:accent1>
      <a:accent2>
        <a:srgbClr val="C4D600"/>
      </a:accent2>
      <a:accent3>
        <a:srgbClr val="F3D54E"/>
      </a:accent3>
      <a:accent4>
        <a:srgbClr val="FFA300"/>
      </a:accent4>
      <a:accent5>
        <a:srgbClr val="FC4C02"/>
      </a:accent5>
      <a:accent6>
        <a:srgbClr val="003C71"/>
      </a:accent6>
      <a:hlink>
        <a:srgbClr val="FFFFFF"/>
      </a:hlink>
      <a:folHlink>
        <a:srgbClr val="FFFFFF"/>
      </a:folHlink>
    </a:clrScheme>
    <a:fontScheme name="INtel">
      <a:majorFont>
        <a:latin typeface="Intel Clear Pro"/>
        <a:ea typeface=""/>
        <a:cs typeface="Arial"/>
      </a:majorFont>
      <a:minorFont>
        <a:latin typeface="Intel Clear"/>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solidFill>
          <a:schemeClr val="bg2">
            <a:lumMod val="20000"/>
            <a:lumOff val="80000"/>
          </a:schemeClr>
        </a:solidFill>
      </a:spPr>
      <a:bodyPr vert="horz" lIns="0" tIns="0" rIns="0" bIns="0" rtlCol="0">
        <a:noAutofit/>
      </a:bodyPr>
      <a:lstStyle>
        <a:defPPr>
          <a:defRPr sz="1100" dirty="0"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Intel Colors_2011">
      <a:dk1>
        <a:sysClr val="windowText" lastClr="000000"/>
      </a:dk1>
      <a:lt1>
        <a:sysClr val="window" lastClr="FFFFFF"/>
      </a:lt1>
      <a:dk2>
        <a:srgbClr val="004280"/>
      </a:dk2>
      <a:lt2>
        <a:srgbClr val="939895"/>
      </a:lt2>
      <a:accent1>
        <a:srgbClr val="00AEEF"/>
      </a:accent1>
      <a:accent2>
        <a:srgbClr val="A6CE39"/>
      </a:accent2>
      <a:accent3>
        <a:srgbClr val="FDB813"/>
      </a:accent3>
      <a:accent4>
        <a:srgbClr val="F37021"/>
      </a:accent4>
      <a:accent5>
        <a:srgbClr val="C00000"/>
      </a:accent5>
      <a:accent6>
        <a:srgbClr val="7030A0"/>
      </a:accent6>
      <a:hlink>
        <a:srgbClr val="085CA8"/>
      </a:hlink>
      <a:folHlink>
        <a:srgbClr val="939598"/>
      </a:folHlink>
    </a:clrScheme>
    <a:fontScheme name="Custom 1">
      <a:majorFont>
        <a:latin typeface="Neo Sans Intel Medium"/>
        <a:ea typeface=""/>
        <a:cs typeface=""/>
      </a:majorFont>
      <a:minorFont>
        <a:latin typeface="Neo Sans Int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8B924065CB4148B3ADE467DC6A7CD1" ma:contentTypeVersion="1" ma:contentTypeDescription="Create a new document." ma:contentTypeScope="" ma:versionID="48c54009bd8fe1455b0a24ae0a2ff25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AD2252-52DB-4D41-92C2-E2672F8B0CB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F48067F-EAD5-4BF6-92F1-2410805370B6}">
  <ds:schemaRefs>
    <ds:schemaRef ds:uri="http://schemas.microsoft.com/sharepoint/v3/contenttype/forms"/>
  </ds:schemaRefs>
</ds:datastoreItem>
</file>

<file path=customXml/itemProps3.xml><?xml version="1.0" encoding="utf-8"?>
<ds:datastoreItem xmlns:ds="http://schemas.openxmlformats.org/officeDocument/2006/customXml" ds:itemID="{E70202F7-EDF7-43A3-A6E1-47217345C6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6487</TotalTime>
  <Words>765</Words>
  <Application>Microsoft Office PowerPoint</Application>
  <PresentationFormat>On-screen Show (16:9)</PresentationFormat>
  <Paragraphs>105</Paragraphs>
  <Slides>16</Slides>
  <Notes>3</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Int_PPT Template_ClearPro_16x9</vt:lpstr>
      <vt:lpstr>Office Theme</vt:lpstr>
      <vt:lpstr>Minimizing and recycling waste  Plus the environmentally responsible selection of waste disposal service  providers</vt:lpstr>
      <vt:lpstr>PowerPoint Presentation</vt:lpstr>
      <vt:lpstr>smart &amp; Green </vt:lpstr>
      <vt:lpstr>Intel’s Waste Goals </vt:lpstr>
      <vt:lpstr>Intel Arizona</vt:lpstr>
      <vt:lpstr>WASTE: Changes in expectations</vt:lpstr>
      <vt:lpstr>Historical Non Hazardous Waste</vt:lpstr>
      <vt:lpstr>PowerPoint Presentation</vt:lpstr>
      <vt:lpstr>How do you manage waste?  </vt:lpstr>
      <vt:lpstr>Where do you start? </vt:lpstr>
      <vt:lpstr>How Do WE get to 90%? This was the Challenge of 2013… and Still is</vt:lpstr>
      <vt:lpstr>PowerPoint Presentation</vt:lpstr>
      <vt:lpstr>PFA (PerFluoroAlkoxy) Circular Economy</vt:lpstr>
      <vt:lpstr>Waste Vendor Selection </vt:lpstr>
      <vt:lpstr>Questions? </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Presentation Template Overview</dc:title>
  <dc:creator>Jeff</dc:creator>
  <cp:keywords>CTPClassification=CTP_NT</cp:keywords>
  <cp:lastModifiedBy>jimth</cp:lastModifiedBy>
  <cp:revision>489</cp:revision>
  <cp:lastPrinted>2016-10-17T16:38:06Z</cp:lastPrinted>
  <dcterms:created xsi:type="dcterms:W3CDTF">2015-03-23T21:00:27Z</dcterms:created>
  <dcterms:modified xsi:type="dcterms:W3CDTF">2018-10-19T17:16:28Z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0x010100718B924065CB4148B3ADE467DC6A7CD1</vt:lpwstr>
  </property>
  <property fmtid="{D5CDD505-2E9C-101B-9397-08002B2CF9AE}" pid="3" name="TitusGUID">
    <vt:lpwstr>087cc8f5-51c0-4d12-8753-5adb26533e70</vt:lpwstr>
  </property>
  <property fmtid="{D5CDD505-2E9C-101B-9397-08002B2CF9AE}" pid="4" name="CTP_TimeStamp">
    <vt:lpwstr>2018-10-11 20:25:54Z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